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5" r:id="rId1"/>
  </p:sldMasterIdLst>
  <p:sldIdLst>
    <p:sldId id="316" r:id="rId2"/>
    <p:sldId id="340" r:id="rId3"/>
    <p:sldId id="257" r:id="rId4"/>
    <p:sldId id="341" r:id="rId5"/>
    <p:sldId id="334" r:id="rId6"/>
    <p:sldId id="335" r:id="rId7"/>
    <p:sldId id="258" r:id="rId8"/>
    <p:sldId id="318" r:id="rId9"/>
    <p:sldId id="259" r:id="rId10"/>
    <p:sldId id="317" r:id="rId11"/>
    <p:sldId id="260" r:id="rId12"/>
    <p:sldId id="262" r:id="rId13"/>
    <p:sldId id="402" r:id="rId14"/>
    <p:sldId id="261" r:id="rId15"/>
    <p:sldId id="324" r:id="rId16"/>
    <p:sldId id="263" r:id="rId17"/>
    <p:sldId id="337" r:id="rId18"/>
    <p:sldId id="319" r:id="rId19"/>
    <p:sldId id="264" r:id="rId20"/>
    <p:sldId id="338" r:id="rId21"/>
    <p:sldId id="265" r:id="rId22"/>
    <p:sldId id="339" r:id="rId23"/>
    <p:sldId id="266" r:id="rId24"/>
    <p:sldId id="281" r:id="rId25"/>
    <p:sldId id="282" r:id="rId26"/>
    <p:sldId id="283" r:id="rId27"/>
    <p:sldId id="342" r:id="rId28"/>
    <p:sldId id="343" r:id="rId29"/>
    <p:sldId id="284" r:id="rId30"/>
    <p:sldId id="285" r:id="rId31"/>
    <p:sldId id="286" r:id="rId32"/>
    <p:sldId id="267" r:id="rId33"/>
    <p:sldId id="268" r:id="rId34"/>
    <p:sldId id="287" r:id="rId35"/>
    <p:sldId id="320" r:id="rId36"/>
    <p:sldId id="347" r:id="rId37"/>
    <p:sldId id="348" r:id="rId38"/>
    <p:sldId id="350" r:id="rId39"/>
    <p:sldId id="349" r:id="rId40"/>
    <p:sldId id="351" r:id="rId41"/>
    <p:sldId id="352" r:id="rId42"/>
    <p:sldId id="353" r:id="rId43"/>
    <p:sldId id="354" r:id="rId44"/>
    <p:sldId id="355" r:id="rId45"/>
    <p:sldId id="356" r:id="rId46"/>
    <p:sldId id="358" r:id="rId47"/>
    <p:sldId id="357" r:id="rId48"/>
    <p:sldId id="359" r:id="rId49"/>
    <p:sldId id="360" r:id="rId50"/>
    <p:sldId id="361" r:id="rId51"/>
    <p:sldId id="362" r:id="rId52"/>
    <p:sldId id="288" r:id="rId53"/>
    <p:sldId id="291" r:id="rId54"/>
    <p:sldId id="363" r:id="rId55"/>
    <p:sldId id="364" r:id="rId56"/>
    <p:sldId id="365" r:id="rId57"/>
    <p:sldId id="366" r:id="rId58"/>
    <p:sldId id="367" r:id="rId59"/>
    <p:sldId id="370" r:id="rId60"/>
    <p:sldId id="369" r:id="rId61"/>
    <p:sldId id="371" r:id="rId62"/>
    <p:sldId id="372" r:id="rId63"/>
    <p:sldId id="373" r:id="rId64"/>
    <p:sldId id="374" r:id="rId65"/>
    <p:sldId id="376" r:id="rId66"/>
    <p:sldId id="375" r:id="rId67"/>
    <p:sldId id="270" r:id="rId68"/>
    <p:sldId id="292" r:id="rId69"/>
    <p:sldId id="293" r:id="rId70"/>
    <p:sldId id="289" r:id="rId71"/>
    <p:sldId id="344" r:id="rId72"/>
    <p:sldId id="377" r:id="rId73"/>
    <p:sldId id="345" r:id="rId74"/>
    <p:sldId id="294" r:id="rId75"/>
    <p:sldId id="379" r:id="rId76"/>
    <p:sldId id="380" r:id="rId77"/>
    <p:sldId id="389" r:id="rId78"/>
    <p:sldId id="390" r:id="rId79"/>
    <p:sldId id="387" r:id="rId80"/>
    <p:sldId id="384" r:id="rId81"/>
    <p:sldId id="385" r:id="rId82"/>
    <p:sldId id="386" r:id="rId83"/>
    <p:sldId id="392" r:id="rId84"/>
    <p:sldId id="391" r:id="rId85"/>
    <p:sldId id="393" r:id="rId86"/>
    <p:sldId id="394" r:id="rId87"/>
    <p:sldId id="378" r:id="rId88"/>
    <p:sldId id="381" r:id="rId89"/>
    <p:sldId id="382" r:id="rId90"/>
    <p:sldId id="395" r:id="rId91"/>
    <p:sldId id="399" r:id="rId92"/>
    <p:sldId id="400" r:id="rId93"/>
    <p:sldId id="396" r:id="rId94"/>
    <p:sldId id="397" r:id="rId95"/>
    <p:sldId id="398" r:id="rId96"/>
    <p:sldId id="401" r:id="rId97"/>
    <p:sldId id="321" r:id="rId9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9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tableStyles" Target="tableStyle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97A76F12-279E-4631-BE82-5F9ED667A72E}" type="datetimeFigureOut">
              <a:rPr lang="es-MX" smtClean="0"/>
              <a:t>21/04/2017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18963103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97A76F12-279E-4631-BE82-5F9ED667A72E}" type="datetimeFigureOut">
              <a:rPr lang="es-MX" smtClean="0"/>
              <a:t>21/04/2017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11191804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97A76F12-279E-4631-BE82-5F9ED667A72E}" type="datetimeFigureOut">
              <a:rPr lang="es-MX" smtClean="0"/>
              <a:t>21/04/2017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1264482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97A76F12-279E-4631-BE82-5F9ED667A72E}" type="datetimeFigureOut">
              <a:rPr lang="es-MX" smtClean="0"/>
              <a:t>21/04/2017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79B1BF1-92C1-4E00-9C75-D7378F98DF89}" type="slidenum">
              <a:rPr lang="es-MX" smtClean="0"/>
              <a:t>‹Nº›</a:t>
            </a:fld>
            <a:endParaRPr lang="es-MX"/>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3222724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97A76F12-279E-4631-BE82-5F9ED667A72E}" type="datetimeFigureOut">
              <a:rPr lang="es-MX" smtClean="0"/>
              <a:t>21/04/2017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19971156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3" name="Date Placeholder 2"/>
          <p:cNvSpPr>
            <a:spLocks noGrp="1"/>
          </p:cNvSpPr>
          <p:nvPr>
            <p:ph type="dt" sz="half" idx="10"/>
          </p:nvPr>
        </p:nvSpPr>
        <p:spPr/>
        <p:txBody>
          <a:bodyPr/>
          <a:lstStyle/>
          <a:p>
            <a:fld id="{97A76F12-279E-4631-BE82-5F9ED667A72E}" type="datetimeFigureOut">
              <a:rPr lang="es-MX" smtClean="0"/>
              <a:t>21/04/2017</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38287812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3" name="Date Placeholder 2"/>
          <p:cNvSpPr>
            <a:spLocks noGrp="1"/>
          </p:cNvSpPr>
          <p:nvPr>
            <p:ph type="dt" sz="half" idx="10"/>
          </p:nvPr>
        </p:nvSpPr>
        <p:spPr/>
        <p:txBody>
          <a:bodyPr/>
          <a:lstStyle/>
          <a:p>
            <a:fld id="{97A76F12-279E-4631-BE82-5F9ED667A72E}" type="datetimeFigureOut">
              <a:rPr lang="es-MX" smtClean="0"/>
              <a:t>21/04/2017</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19300529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7A76F12-279E-4631-BE82-5F9ED667A72E}" type="datetimeFigureOut">
              <a:rPr lang="es-MX" smtClean="0"/>
              <a:t>21/04/2017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12991832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7A76F12-279E-4631-BE82-5F9ED667A72E}" type="datetimeFigureOut">
              <a:rPr lang="es-MX" smtClean="0"/>
              <a:t>21/04/2017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33148148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7A76F12-279E-4631-BE82-5F9ED667A72E}" type="datetimeFigureOut">
              <a:rPr lang="es-MX" smtClean="0"/>
              <a:t>21/04/2017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23656493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97A76F12-279E-4631-BE82-5F9ED667A72E}" type="datetimeFigureOut">
              <a:rPr lang="es-MX" smtClean="0"/>
              <a:t>21/04/2017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29593429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97A76F12-279E-4631-BE82-5F9ED667A72E}" type="datetimeFigureOut">
              <a:rPr lang="es-MX" smtClean="0"/>
              <a:t>21/04/2017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6765197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Content Placeholder 3"/>
          <p:cNvSpPr>
            <a:spLocks noGrp="1"/>
          </p:cNvSpPr>
          <p:nvPr>
            <p:ph sz="half" idx="2"/>
          </p:nvPr>
        </p:nvSpPr>
        <p:spPr>
          <a:xfrm>
            <a:off x="913795" y="2912232"/>
            <a:ext cx="5107208" cy="287896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Content Placeholder 5"/>
          <p:cNvSpPr>
            <a:spLocks noGrp="1"/>
          </p:cNvSpPr>
          <p:nvPr>
            <p:ph sz="quarter" idx="4"/>
          </p:nvPr>
        </p:nvSpPr>
        <p:spPr>
          <a:xfrm>
            <a:off x="6172200" y="2912232"/>
            <a:ext cx="5095357" cy="287896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97A76F12-279E-4631-BE82-5F9ED667A72E}" type="datetimeFigureOut">
              <a:rPr lang="es-MX" smtClean="0"/>
              <a:t>21/04/2017</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38388204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97A76F12-279E-4631-BE82-5F9ED667A72E}" type="datetimeFigureOut">
              <a:rPr lang="es-MX" smtClean="0"/>
              <a:t>21/04/2017</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15617768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A76F12-279E-4631-BE82-5F9ED667A72E}" type="datetimeFigureOut">
              <a:rPr lang="es-MX" smtClean="0"/>
              <a:t>21/04/2017</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4280912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97A76F12-279E-4631-BE82-5F9ED667A72E}" type="datetimeFigureOut">
              <a:rPr lang="es-MX" smtClean="0"/>
              <a:t>21/04/2017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3996845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97A76F12-279E-4631-BE82-5F9ED667A72E}" type="datetimeFigureOut">
              <a:rPr lang="es-MX" smtClean="0"/>
              <a:t>21/04/2017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6590798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97A76F12-279E-4631-BE82-5F9ED667A72E}" type="datetimeFigureOut">
              <a:rPr lang="es-MX" smtClean="0"/>
              <a:t>21/04/2017</a:t>
            </a:fld>
            <a:endParaRPr lang="es-MX"/>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s-MX"/>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D79B1BF1-92C1-4E00-9C75-D7378F98DF89}" type="slidenum">
              <a:rPr lang="es-MX" smtClean="0"/>
              <a:t>‹Nº›</a:t>
            </a:fld>
            <a:endParaRPr lang="es-MX"/>
          </a:p>
        </p:txBody>
      </p:sp>
    </p:spTree>
    <p:extLst>
      <p:ext uri="{BB962C8B-B14F-4D97-AF65-F5344CB8AC3E}">
        <p14:creationId xmlns:p14="http://schemas.microsoft.com/office/powerpoint/2010/main" val="2919179802"/>
      </p:ext>
    </p:extLst>
  </p:cSld>
  <p:clrMap bg1="dk1" tx1="lt1" bg2="dk2" tx2="lt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 id="2147483708" r:id="rId13"/>
    <p:sldLayoutId id="2147483709" r:id="rId14"/>
    <p:sldLayoutId id="2147483710" r:id="rId15"/>
    <p:sldLayoutId id="2147483711" r:id="rId16"/>
    <p:sldLayoutId id="2147483712"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hyperlink" Target="https://git-scm.com/downloads"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hyperlink" Target="https://github.com/" TargetMode="Externa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hyperlink" Target="https://login.microsoftonline.com/" TargetMode="Externa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hyperlink" Target="https://education.github.com/pack" TargetMode="Externa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hyperlink" Target="https://education.github.com/pack" TargetMode="Externa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196219" y="1214438"/>
            <a:ext cx="9799562" cy="2387600"/>
          </a:xfrm>
        </p:spPr>
        <p:txBody>
          <a:bodyPr>
            <a:normAutofit/>
          </a:bodyPr>
          <a:lstStyle/>
          <a:p>
            <a:r>
              <a:rPr lang="es-419" sz="11500" dirty="0">
                <a:effectLst/>
              </a:rPr>
              <a:t>GitHub</a:t>
            </a:r>
            <a:endParaRPr lang="es-MX" sz="11500" dirty="0"/>
          </a:p>
        </p:txBody>
      </p:sp>
      <p:sp>
        <p:nvSpPr>
          <p:cNvPr id="3" name="Subtítulo 2"/>
          <p:cNvSpPr>
            <a:spLocks noGrp="1"/>
          </p:cNvSpPr>
          <p:nvPr>
            <p:ph type="subTitle" idx="1"/>
          </p:nvPr>
        </p:nvSpPr>
        <p:spPr/>
        <p:txBody>
          <a:bodyPr>
            <a:normAutofit/>
          </a:bodyPr>
          <a:lstStyle/>
          <a:p>
            <a:r>
              <a:rPr lang="es-MX" sz="3600" dirty="0"/>
              <a:t>Raúl Izquierdo Lino </a:t>
            </a:r>
          </a:p>
          <a:p>
            <a:r>
              <a:rPr lang="es-MX" sz="3600" dirty="0"/>
              <a:t>Leonardo Daniel Padilla Reyes</a:t>
            </a:r>
          </a:p>
        </p:txBody>
      </p:sp>
    </p:spTree>
    <p:extLst>
      <p:ext uri="{BB962C8B-B14F-4D97-AF65-F5344CB8AC3E}">
        <p14:creationId xmlns:p14="http://schemas.microsoft.com/office/powerpoint/2010/main" val="32526943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Caso: has usado muchas veces </a:t>
            </a:r>
            <a:r>
              <a:rPr lang="es-MX" dirty="0" err="1"/>
              <a:t>Control+z</a:t>
            </a:r>
            <a:endParaRPr lang="es-MX" dirty="0"/>
          </a:p>
        </p:txBody>
      </p:sp>
      <p:sp>
        <p:nvSpPr>
          <p:cNvPr id="3" name="Marcador de contenido 2"/>
          <p:cNvSpPr>
            <a:spLocks noGrp="1"/>
          </p:cNvSpPr>
          <p:nvPr>
            <p:ph idx="1"/>
          </p:nvPr>
        </p:nvSpPr>
        <p:spPr/>
        <p:txBody>
          <a:bodyPr/>
          <a:lstStyle/>
          <a:p>
            <a:pPr algn="just"/>
            <a:r>
              <a:rPr lang="es-MX" sz="4400" dirty="0"/>
              <a:t>Hacer un cambio muy grande en nuestro proyecto pero al momento dar muchas veces control z este pues este llega a un punto que no te deja borrar. </a:t>
            </a:r>
          </a:p>
          <a:p>
            <a:endParaRPr lang="es-MX" dirty="0"/>
          </a:p>
        </p:txBody>
      </p:sp>
    </p:spTree>
    <p:extLst>
      <p:ext uri="{BB962C8B-B14F-4D97-AF65-F5344CB8AC3E}">
        <p14:creationId xmlns:p14="http://schemas.microsoft.com/office/powerpoint/2010/main" val="37100103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dirty="0"/>
          </a:p>
        </p:txBody>
      </p:sp>
      <p:pic>
        <p:nvPicPr>
          <p:cNvPr id="4" name="Imagen 3"/>
          <p:cNvPicPr/>
          <p:nvPr/>
        </p:nvPicPr>
        <p:blipFill rotWithShape="1">
          <a:blip r:embed="rId2"/>
          <a:srcRect l="19269" t="16000" r="18769" b="18359"/>
          <a:stretch/>
        </p:blipFill>
        <p:spPr>
          <a:xfrm>
            <a:off x="0" y="0"/>
            <a:ext cx="12192000" cy="6858000"/>
          </a:xfrm>
          <a:prstGeom prst="rect">
            <a:avLst/>
          </a:prstGeom>
        </p:spPr>
      </p:pic>
    </p:spTree>
    <p:extLst>
      <p:ext uri="{BB962C8B-B14F-4D97-AF65-F5344CB8AC3E}">
        <p14:creationId xmlns:p14="http://schemas.microsoft.com/office/powerpoint/2010/main" val="22261815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dirty="0"/>
          </a:p>
        </p:txBody>
      </p:sp>
      <p:pic>
        <p:nvPicPr>
          <p:cNvPr id="5" name="Imagen 4"/>
          <p:cNvPicPr>
            <a:picLocks noChangeAspect="1"/>
          </p:cNvPicPr>
          <p:nvPr/>
        </p:nvPicPr>
        <p:blipFill>
          <a:blip r:embed="rId2"/>
          <a:stretch>
            <a:fillRect/>
          </a:stretch>
        </p:blipFill>
        <p:spPr>
          <a:xfrm>
            <a:off x="2273055" y="-45720"/>
            <a:ext cx="7635240" cy="6903720"/>
          </a:xfrm>
          <a:prstGeom prst="rect">
            <a:avLst/>
          </a:prstGeom>
        </p:spPr>
      </p:pic>
    </p:spTree>
    <p:extLst>
      <p:ext uri="{BB962C8B-B14F-4D97-AF65-F5344CB8AC3E}">
        <p14:creationId xmlns:p14="http://schemas.microsoft.com/office/powerpoint/2010/main" val="39648925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55998" y="2157046"/>
            <a:ext cx="10353761" cy="1326321"/>
          </a:xfrm>
        </p:spPr>
        <p:txBody>
          <a:bodyPr/>
          <a:lstStyle/>
          <a:p>
            <a:r>
              <a:rPr lang="es-MX" dirty="0"/>
              <a:t>Oh no mi código </a:t>
            </a:r>
            <a:r>
              <a:rPr lang="es-MX" dirty="0" err="1"/>
              <a:t>desaparecio</a:t>
            </a:r>
            <a:r>
              <a:rPr lang="es-MX" dirty="0"/>
              <a:t> y no puedo regresar </a:t>
            </a:r>
            <a:r>
              <a:rPr lang="es-MX" dirty="0">
                <a:sym typeface="Wingdings" panose="05000000000000000000" pitchFamily="2" charset="2"/>
              </a:rPr>
              <a:t></a:t>
            </a:r>
            <a:endParaRPr lang="es-MX" dirty="0"/>
          </a:p>
        </p:txBody>
      </p:sp>
    </p:spTree>
    <p:extLst>
      <p:ext uri="{BB962C8B-B14F-4D97-AF65-F5344CB8AC3E}">
        <p14:creationId xmlns:p14="http://schemas.microsoft.com/office/powerpoint/2010/main" val="15764841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a:p>
        </p:txBody>
      </p:sp>
      <p:pic>
        <p:nvPicPr>
          <p:cNvPr id="4" name="Imagen 3"/>
          <p:cNvPicPr/>
          <p:nvPr/>
        </p:nvPicPr>
        <p:blipFill rotWithShape="1">
          <a:blip r:embed="rId2"/>
          <a:srcRect l="19154" t="16000" r="19000" b="18359"/>
          <a:stretch/>
        </p:blipFill>
        <p:spPr>
          <a:xfrm>
            <a:off x="0" y="0"/>
            <a:ext cx="12192000" cy="6858000"/>
          </a:xfrm>
          <a:prstGeom prst="rect">
            <a:avLst/>
          </a:prstGeom>
        </p:spPr>
      </p:pic>
    </p:spTree>
    <p:extLst>
      <p:ext uri="{BB962C8B-B14F-4D97-AF65-F5344CB8AC3E}">
        <p14:creationId xmlns:p14="http://schemas.microsoft.com/office/powerpoint/2010/main" val="24981568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Caso: Mi </a:t>
            </a:r>
            <a:r>
              <a:rPr lang="es-MX" dirty="0" err="1"/>
              <a:t>ide</a:t>
            </a:r>
            <a:r>
              <a:rPr lang="es-MX" dirty="0"/>
              <a:t> Dejo de funcionar</a:t>
            </a:r>
          </a:p>
        </p:txBody>
      </p:sp>
      <p:sp>
        <p:nvSpPr>
          <p:cNvPr id="3" name="Marcador de contenido 2"/>
          <p:cNvSpPr>
            <a:spLocks noGrp="1"/>
          </p:cNvSpPr>
          <p:nvPr>
            <p:ph idx="1"/>
          </p:nvPr>
        </p:nvSpPr>
        <p:spPr/>
        <p:txBody>
          <a:bodyPr>
            <a:normAutofit/>
          </a:bodyPr>
          <a:lstStyle/>
          <a:p>
            <a:r>
              <a:rPr lang="es-MX" sz="3600" dirty="0"/>
              <a:t>Estas trabajando en tu código con tu proyecto, haciendo muchos avances y de pronto tu herramienta decide darte la espalda-</a:t>
            </a:r>
          </a:p>
        </p:txBody>
      </p:sp>
    </p:spTree>
    <p:extLst>
      <p:ext uri="{BB962C8B-B14F-4D97-AF65-F5344CB8AC3E}">
        <p14:creationId xmlns:p14="http://schemas.microsoft.com/office/powerpoint/2010/main" val="32988066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dirty="0"/>
          </a:p>
        </p:txBody>
      </p:sp>
      <p:pic>
        <p:nvPicPr>
          <p:cNvPr id="4" name="Imagen 3"/>
          <p:cNvPicPr/>
          <p:nvPr/>
        </p:nvPicPr>
        <p:blipFill rotWithShape="1">
          <a:blip r:embed="rId2"/>
          <a:srcRect l="10765" t="8030" r="12997" b="12270"/>
          <a:stretch/>
        </p:blipFill>
        <p:spPr>
          <a:xfrm>
            <a:off x="0" y="0"/>
            <a:ext cx="12192000" cy="6858000"/>
          </a:xfrm>
          <a:prstGeom prst="rect">
            <a:avLst/>
          </a:prstGeom>
        </p:spPr>
      </p:pic>
    </p:spTree>
    <p:extLst>
      <p:ext uri="{BB962C8B-B14F-4D97-AF65-F5344CB8AC3E}">
        <p14:creationId xmlns:p14="http://schemas.microsoft.com/office/powerpoint/2010/main" val="35975651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MX" dirty="0"/>
              <a:t>Soluciones</a:t>
            </a:r>
          </a:p>
        </p:txBody>
      </p:sp>
    </p:spTree>
    <p:extLst>
      <p:ext uri="{BB962C8B-B14F-4D97-AF65-F5344CB8AC3E}">
        <p14:creationId xmlns:p14="http://schemas.microsoft.com/office/powerpoint/2010/main" val="40371552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Caso muchas copias de copias de copias</a:t>
            </a:r>
          </a:p>
        </p:txBody>
      </p:sp>
      <p:sp>
        <p:nvSpPr>
          <p:cNvPr id="3" name="Marcador de contenido 2"/>
          <p:cNvSpPr>
            <a:spLocks noGrp="1"/>
          </p:cNvSpPr>
          <p:nvPr>
            <p:ph idx="1"/>
          </p:nvPr>
        </p:nvSpPr>
        <p:spPr/>
        <p:txBody>
          <a:bodyPr/>
          <a:lstStyle/>
          <a:p>
            <a:pPr algn="just"/>
            <a:r>
              <a:rPr lang="es-MX" sz="3600" dirty="0"/>
              <a:t>La solución NO es una copia de seguridad. Crear una carpeta de una carpeta de una carpeta, es difícil de usar, no es practico y ocuparía mucho espacio inútil. </a:t>
            </a:r>
          </a:p>
          <a:p>
            <a:endParaRPr lang="es-MX" dirty="0"/>
          </a:p>
        </p:txBody>
      </p:sp>
    </p:spTree>
    <p:extLst>
      <p:ext uri="{BB962C8B-B14F-4D97-AF65-F5344CB8AC3E}">
        <p14:creationId xmlns:p14="http://schemas.microsoft.com/office/powerpoint/2010/main" val="28784308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a:p>
        </p:txBody>
      </p:sp>
      <p:pic>
        <p:nvPicPr>
          <p:cNvPr id="4" name="Imagen 3"/>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8067787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r>
              <a:rPr lang="es-MX" sz="5400" dirty="0"/>
              <a:t>Curso de: </a:t>
            </a:r>
            <a:br>
              <a:rPr lang="es-MX" sz="5400" dirty="0"/>
            </a:br>
            <a:r>
              <a:rPr lang="es-MX" sz="5400" dirty="0" err="1"/>
              <a:t>git</a:t>
            </a:r>
            <a:r>
              <a:rPr lang="es-MX" sz="5400" dirty="0"/>
              <a:t> y </a:t>
            </a:r>
            <a:r>
              <a:rPr lang="es-MX" sz="5400" dirty="0" err="1"/>
              <a:t>github</a:t>
            </a:r>
            <a:endParaRPr lang="es-MX" sz="5400" dirty="0"/>
          </a:p>
        </p:txBody>
      </p:sp>
    </p:spTree>
    <p:extLst>
      <p:ext uri="{BB962C8B-B14F-4D97-AF65-F5344CB8AC3E}">
        <p14:creationId xmlns:p14="http://schemas.microsoft.com/office/powerpoint/2010/main" val="16875591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595269" y="2191508"/>
            <a:ext cx="9001462" cy="2387600"/>
          </a:xfrm>
        </p:spPr>
        <p:txBody>
          <a:bodyPr/>
          <a:lstStyle/>
          <a:p>
            <a:r>
              <a:rPr lang="es-MX" dirty="0"/>
              <a:t>¿Que debería tener un buen sistema de copias de seguridad’</a:t>
            </a:r>
          </a:p>
        </p:txBody>
      </p:sp>
    </p:spTree>
    <p:extLst>
      <p:ext uri="{BB962C8B-B14F-4D97-AF65-F5344CB8AC3E}">
        <p14:creationId xmlns:p14="http://schemas.microsoft.com/office/powerpoint/2010/main" val="2723752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br>
              <a:rPr lang="es-MX" dirty="0"/>
            </a:br>
            <a:endParaRPr lang="es-MX" dirty="0"/>
          </a:p>
        </p:txBody>
      </p:sp>
      <p:sp>
        <p:nvSpPr>
          <p:cNvPr id="3" name="Marcador de contenido 2"/>
          <p:cNvSpPr>
            <a:spLocks noGrp="1"/>
          </p:cNvSpPr>
          <p:nvPr>
            <p:ph idx="1"/>
          </p:nvPr>
        </p:nvSpPr>
        <p:spPr>
          <a:xfrm>
            <a:off x="913795" y="1350498"/>
            <a:ext cx="10353762" cy="4440702"/>
          </a:xfrm>
        </p:spPr>
        <p:txBody>
          <a:bodyPr>
            <a:normAutofit lnSpcReduction="10000"/>
          </a:bodyPr>
          <a:lstStyle/>
          <a:p>
            <a:pPr algn="just"/>
            <a:r>
              <a:rPr lang="es-MX" sz="4400" dirty="0"/>
              <a:t>Ser fácil de usar.</a:t>
            </a:r>
          </a:p>
          <a:p>
            <a:pPr algn="just"/>
            <a:r>
              <a:rPr lang="es-MX" sz="4400" dirty="0"/>
              <a:t>Ser intuitivo para los nuevos usuarios.</a:t>
            </a:r>
          </a:p>
          <a:p>
            <a:pPr algn="just"/>
            <a:r>
              <a:rPr lang="es-MX" sz="4400" dirty="0"/>
              <a:t>Integrarse bien los nuevos usuarios.</a:t>
            </a:r>
          </a:p>
          <a:p>
            <a:pPr algn="just"/>
            <a:r>
              <a:rPr lang="es-MX" sz="4400" dirty="0"/>
              <a:t>Ser fiable y seguro. (Saber que el código este a salvo y se conservara)</a:t>
            </a:r>
          </a:p>
          <a:p>
            <a:endParaRPr lang="es-MX" dirty="0"/>
          </a:p>
        </p:txBody>
      </p:sp>
    </p:spTree>
    <p:extLst>
      <p:ext uri="{BB962C8B-B14F-4D97-AF65-F5344CB8AC3E}">
        <p14:creationId xmlns:p14="http://schemas.microsoft.com/office/powerpoint/2010/main" val="30522691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595269" y="2408238"/>
            <a:ext cx="9001462" cy="2387600"/>
          </a:xfrm>
        </p:spPr>
        <p:txBody>
          <a:bodyPr/>
          <a:lstStyle/>
          <a:p>
            <a:r>
              <a:rPr lang="es-MX" dirty="0"/>
              <a:t>Estos sistemas se consideran un control de versiones</a:t>
            </a:r>
          </a:p>
        </p:txBody>
      </p:sp>
    </p:spTree>
    <p:extLst>
      <p:ext uri="{BB962C8B-B14F-4D97-AF65-F5344CB8AC3E}">
        <p14:creationId xmlns:p14="http://schemas.microsoft.com/office/powerpoint/2010/main" val="28669122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Sistema de control de versiones con capturas de pantalla</a:t>
            </a:r>
          </a:p>
        </p:txBody>
      </p:sp>
      <p:sp>
        <p:nvSpPr>
          <p:cNvPr id="3" name="Marcador de contenido 2"/>
          <p:cNvSpPr>
            <a:spLocks noGrp="1"/>
          </p:cNvSpPr>
          <p:nvPr>
            <p:ph idx="1"/>
          </p:nvPr>
        </p:nvSpPr>
        <p:spPr/>
        <p:txBody>
          <a:bodyPr>
            <a:normAutofit/>
          </a:bodyPr>
          <a:lstStyle/>
          <a:p>
            <a:pPr algn="just"/>
            <a:r>
              <a:rPr lang="es-MX" sz="3200" dirty="0"/>
              <a:t>Donde una herramienta toma capturas de pantalla a tus versiones de código (instantáneas) y de este modo tienes un historial de avances con distintas etapas de tu desarrollo, y tienes un avance gordo y no </a:t>
            </a:r>
            <a:r>
              <a:rPr lang="es-MX" sz="3200" dirty="0" err="1"/>
              <a:t>salio</a:t>
            </a:r>
            <a:r>
              <a:rPr lang="es-MX" sz="3200" dirty="0"/>
              <a:t> como te esperabas, pues puedes revisar el historial de capturas corregirlo y respirar de nuevo.</a:t>
            </a:r>
          </a:p>
          <a:p>
            <a:endParaRPr lang="es-MX" dirty="0"/>
          </a:p>
        </p:txBody>
      </p:sp>
    </p:spTree>
    <p:extLst>
      <p:ext uri="{BB962C8B-B14F-4D97-AF65-F5344CB8AC3E}">
        <p14:creationId xmlns:p14="http://schemas.microsoft.com/office/powerpoint/2010/main" val="42275741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Otras ventajas</a:t>
            </a:r>
          </a:p>
        </p:txBody>
      </p:sp>
      <p:sp>
        <p:nvSpPr>
          <p:cNvPr id="3" name="Marcador de contenido 2"/>
          <p:cNvSpPr>
            <a:spLocks noGrp="1"/>
          </p:cNvSpPr>
          <p:nvPr>
            <p:ph idx="1"/>
          </p:nvPr>
        </p:nvSpPr>
        <p:spPr/>
        <p:txBody>
          <a:bodyPr/>
          <a:lstStyle/>
          <a:p>
            <a:pPr algn="just"/>
            <a:r>
              <a:rPr lang="es-MX" sz="3600" dirty="0"/>
              <a:t>Son muy útiles para trabajo en grupo, en oficina, escuela. Es muy fácil de compartir.</a:t>
            </a:r>
          </a:p>
          <a:p>
            <a:pPr algn="just"/>
            <a:r>
              <a:rPr lang="es-MX" sz="3600" dirty="0"/>
              <a:t>Así se puede evitar mandar código por correo o por Skype es algo muy años 90.</a:t>
            </a:r>
          </a:p>
          <a:p>
            <a:endParaRPr lang="es-MX" dirty="0"/>
          </a:p>
        </p:txBody>
      </p:sp>
    </p:spTree>
    <p:extLst>
      <p:ext uri="{BB962C8B-B14F-4D97-AF65-F5344CB8AC3E}">
        <p14:creationId xmlns:p14="http://schemas.microsoft.com/office/powerpoint/2010/main" val="34174813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Sistemas de control de versiones</a:t>
            </a:r>
            <a:br>
              <a:rPr lang="es-MX" dirty="0"/>
            </a:br>
            <a:endParaRPr lang="es-MX" dirty="0"/>
          </a:p>
        </p:txBody>
      </p:sp>
      <p:sp>
        <p:nvSpPr>
          <p:cNvPr id="3" name="Marcador de contenido 2"/>
          <p:cNvSpPr>
            <a:spLocks noGrp="1"/>
          </p:cNvSpPr>
          <p:nvPr>
            <p:ph idx="1"/>
          </p:nvPr>
        </p:nvSpPr>
        <p:spPr/>
        <p:txBody>
          <a:bodyPr>
            <a:normAutofit lnSpcReduction="10000"/>
          </a:bodyPr>
          <a:lstStyle/>
          <a:p>
            <a:r>
              <a:rPr lang="es-MX" sz="3600" dirty="0"/>
              <a:t>CVS</a:t>
            </a:r>
          </a:p>
          <a:p>
            <a:r>
              <a:rPr lang="es-MX" sz="3600" dirty="0"/>
              <a:t>SVN</a:t>
            </a:r>
          </a:p>
          <a:p>
            <a:r>
              <a:rPr lang="es-MX" sz="3600" dirty="0"/>
              <a:t>Mercurial</a:t>
            </a:r>
          </a:p>
          <a:p>
            <a:r>
              <a:rPr lang="es-MX" sz="3600" dirty="0"/>
              <a:t>GIT (Uno de los más elementales)</a:t>
            </a:r>
          </a:p>
          <a:p>
            <a:r>
              <a:rPr lang="es-MX" sz="3600" dirty="0"/>
              <a:t>Microsoft SourceSafe</a:t>
            </a:r>
          </a:p>
          <a:p>
            <a:endParaRPr lang="es-MX" dirty="0"/>
          </a:p>
        </p:txBody>
      </p:sp>
    </p:spTree>
    <p:extLst>
      <p:ext uri="{BB962C8B-B14F-4D97-AF65-F5344CB8AC3E}">
        <p14:creationId xmlns:p14="http://schemas.microsoft.com/office/powerpoint/2010/main" val="37683834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MX" dirty="0"/>
              <a:t>¿Quien usa </a:t>
            </a:r>
            <a:r>
              <a:rPr lang="es-MX" dirty="0" err="1"/>
              <a:t>Git</a:t>
            </a:r>
            <a:r>
              <a:rPr lang="es-MX" dirty="0"/>
              <a:t>?</a:t>
            </a:r>
            <a:br>
              <a:rPr lang="es-MX" dirty="0"/>
            </a:br>
            <a:r>
              <a:rPr lang="es-MX" dirty="0"/>
              <a:t>Estas Grandes empresas lo utilizan</a:t>
            </a:r>
            <a:br>
              <a:rPr lang="es-MX" dirty="0"/>
            </a:br>
            <a:endParaRPr lang="es-MX" dirty="0"/>
          </a:p>
        </p:txBody>
      </p:sp>
      <p:sp>
        <p:nvSpPr>
          <p:cNvPr id="3" name="Marcador de contenido 2"/>
          <p:cNvSpPr>
            <a:spLocks noGrp="1"/>
          </p:cNvSpPr>
          <p:nvPr>
            <p:ph idx="1"/>
          </p:nvPr>
        </p:nvSpPr>
        <p:spPr/>
        <p:txBody>
          <a:bodyPr/>
          <a:lstStyle/>
          <a:p>
            <a:endParaRPr lang="es-MX"/>
          </a:p>
        </p:txBody>
      </p:sp>
      <p:pic>
        <p:nvPicPr>
          <p:cNvPr id="4" name="Imagen 3"/>
          <p:cNvPicPr/>
          <p:nvPr/>
        </p:nvPicPr>
        <p:blipFill rotWithShape="1">
          <a:blip r:embed="rId2"/>
          <a:srcRect t="28990"/>
          <a:stretch/>
        </p:blipFill>
        <p:spPr>
          <a:xfrm>
            <a:off x="0" y="1874520"/>
            <a:ext cx="12192000" cy="4983480"/>
          </a:xfrm>
          <a:prstGeom prst="rect">
            <a:avLst/>
          </a:prstGeom>
        </p:spPr>
      </p:pic>
    </p:spTree>
    <p:extLst>
      <p:ext uri="{BB962C8B-B14F-4D97-AF65-F5344CB8AC3E}">
        <p14:creationId xmlns:p14="http://schemas.microsoft.com/office/powerpoint/2010/main" val="33650076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Aclaración</a:t>
            </a:r>
          </a:p>
        </p:txBody>
      </p:sp>
      <p:sp>
        <p:nvSpPr>
          <p:cNvPr id="3" name="Marcador de contenido 2"/>
          <p:cNvSpPr>
            <a:spLocks noGrp="1"/>
          </p:cNvSpPr>
          <p:nvPr>
            <p:ph idx="1"/>
          </p:nvPr>
        </p:nvSpPr>
        <p:spPr/>
        <p:txBody>
          <a:bodyPr>
            <a:noAutofit/>
          </a:bodyPr>
          <a:lstStyle/>
          <a:p>
            <a:pPr algn="just"/>
            <a:r>
              <a:rPr lang="es-MX" sz="5400" dirty="0"/>
              <a:t>GIT y GITHUB no son exactamente lo mismo.</a:t>
            </a:r>
          </a:p>
        </p:txBody>
      </p:sp>
    </p:spTree>
    <p:extLst>
      <p:ext uri="{BB962C8B-B14F-4D97-AF65-F5344CB8AC3E}">
        <p14:creationId xmlns:p14="http://schemas.microsoft.com/office/powerpoint/2010/main" val="11413408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MX" sz="4400" dirty="0"/>
              <a:t>GIT:</a:t>
            </a:r>
          </a:p>
        </p:txBody>
      </p:sp>
      <p:sp>
        <p:nvSpPr>
          <p:cNvPr id="3" name="Marcador de contenido 2"/>
          <p:cNvSpPr>
            <a:spLocks noGrp="1"/>
          </p:cNvSpPr>
          <p:nvPr>
            <p:ph idx="1"/>
          </p:nvPr>
        </p:nvSpPr>
        <p:spPr/>
        <p:txBody>
          <a:bodyPr>
            <a:normAutofit fontScale="92500" lnSpcReduction="10000"/>
          </a:bodyPr>
          <a:lstStyle/>
          <a:p>
            <a:pPr algn="just"/>
            <a:r>
              <a:rPr lang="es-MX" sz="3600" dirty="0"/>
              <a:t>Es una herramienta o una pequeña pieza de software que podemos instalar en nuestro ordenador que una vez instalado nos permite ejecutar una serie de comandos para interactuar con nuestro proyecto, Herramienta de la línea de comandos.</a:t>
            </a:r>
          </a:p>
          <a:p>
            <a:endParaRPr lang="es-MX" dirty="0"/>
          </a:p>
        </p:txBody>
      </p:sp>
    </p:spTree>
    <p:extLst>
      <p:ext uri="{BB962C8B-B14F-4D97-AF65-F5344CB8AC3E}">
        <p14:creationId xmlns:p14="http://schemas.microsoft.com/office/powerpoint/2010/main" val="36457844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¿Qué es </a:t>
            </a:r>
            <a:r>
              <a:rPr lang="es-MX" dirty="0" err="1"/>
              <a:t>Git</a:t>
            </a:r>
            <a:r>
              <a:rPr lang="es-MX" dirty="0"/>
              <a:t>?</a:t>
            </a:r>
          </a:p>
        </p:txBody>
      </p:sp>
      <p:sp>
        <p:nvSpPr>
          <p:cNvPr id="3" name="Marcador de contenido 2"/>
          <p:cNvSpPr>
            <a:spLocks noGrp="1"/>
          </p:cNvSpPr>
          <p:nvPr>
            <p:ph idx="1"/>
          </p:nvPr>
        </p:nvSpPr>
        <p:spPr/>
        <p:txBody>
          <a:bodyPr/>
          <a:lstStyle/>
          <a:p>
            <a:pPr algn="just"/>
            <a:r>
              <a:rPr lang="es-MX" sz="3600" dirty="0" err="1"/>
              <a:t>Git</a:t>
            </a:r>
            <a:r>
              <a:rPr lang="es-MX" sz="3600" dirty="0"/>
              <a:t> es una herramienta para tener un historial de versiones de los programas que hagamos y los pone fuera de nuestro ordenador para compartirlo.</a:t>
            </a:r>
          </a:p>
          <a:p>
            <a:endParaRPr lang="es-MX" dirty="0"/>
          </a:p>
        </p:txBody>
      </p:sp>
    </p:spTree>
    <p:extLst>
      <p:ext uri="{BB962C8B-B14F-4D97-AF65-F5344CB8AC3E}">
        <p14:creationId xmlns:p14="http://schemas.microsoft.com/office/powerpoint/2010/main" val="2163336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br>
              <a:rPr lang="es-MX" dirty="0"/>
            </a:br>
            <a:r>
              <a:rPr lang="es-MX" dirty="0"/>
              <a:t>Introducción del curso</a:t>
            </a:r>
          </a:p>
        </p:txBody>
      </p:sp>
      <p:sp>
        <p:nvSpPr>
          <p:cNvPr id="3" name="Marcador de contenido 2"/>
          <p:cNvSpPr>
            <a:spLocks noGrp="1"/>
          </p:cNvSpPr>
          <p:nvPr>
            <p:ph idx="1"/>
          </p:nvPr>
        </p:nvSpPr>
        <p:spPr>
          <a:xfrm>
            <a:off x="1090708" y="1935920"/>
            <a:ext cx="10012721" cy="4083879"/>
          </a:xfrm>
        </p:spPr>
        <p:txBody>
          <a:bodyPr/>
          <a:lstStyle/>
          <a:p>
            <a:pPr algn="just"/>
            <a:r>
              <a:rPr lang="es-MX" sz="3200" dirty="0"/>
              <a:t>Es un control de versiones para poder ser un profesional del código.</a:t>
            </a:r>
          </a:p>
          <a:p>
            <a:pPr algn="just"/>
            <a:r>
              <a:rPr lang="es-MX" sz="3200" dirty="0"/>
              <a:t>Diferencia entre GIT, y GITHUB.</a:t>
            </a:r>
          </a:p>
          <a:p>
            <a:pPr algn="just"/>
            <a:r>
              <a:rPr lang="es-MX" sz="3200" dirty="0"/>
              <a:t>Como utilizar los repositorios.</a:t>
            </a:r>
          </a:p>
          <a:p>
            <a:pPr algn="just"/>
            <a:r>
              <a:rPr lang="es-MX" sz="3200" dirty="0"/>
              <a:t>GIT </a:t>
            </a:r>
            <a:r>
              <a:rPr lang="es-MX" sz="3200" dirty="0" err="1"/>
              <a:t>Kraken</a:t>
            </a:r>
            <a:r>
              <a:rPr lang="es-MX" sz="3200" dirty="0"/>
              <a:t>. (versión de </a:t>
            </a:r>
            <a:r>
              <a:rPr lang="es-MX" sz="3200" dirty="0" err="1"/>
              <a:t>linux</a:t>
            </a:r>
            <a:r>
              <a:rPr lang="es-MX" sz="3200" dirty="0"/>
              <a:t>).</a:t>
            </a:r>
          </a:p>
          <a:p>
            <a:endParaRPr lang="es-MX" dirty="0"/>
          </a:p>
        </p:txBody>
      </p:sp>
    </p:spTree>
    <p:extLst>
      <p:ext uri="{BB962C8B-B14F-4D97-AF65-F5344CB8AC3E}">
        <p14:creationId xmlns:p14="http://schemas.microsoft.com/office/powerpoint/2010/main" val="3098906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¿Qué puedo hacer en </a:t>
            </a:r>
            <a:r>
              <a:rPr lang="es-MX" dirty="0" err="1"/>
              <a:t>Git</a:t>
            </a:r>
            <a:r>
              <a:rPr lang="es-MX" dirty="0"/>
              <a:t> </a:t>
            </a:r>
            <a:r>
              <a:rPr lang="es-MX" dirty="0" err="1"/>
              <a:t>hub</a:t>
            </a:r>
            <a:r>
              <a:rPr lang="es-MX" dirty="0"/>
              <a:t>?</a:t>
            </a:r>
            <a:br>
              <a:rPr lang="es-MX" dirty="0"/>
            </a:br>
            <a:endParaRPr lang="es-MX" dirty="0"/>
          </a:p>
        </p:txBody>
      </p:sp>
      <p:sp>
        <p:nvSpPr>
          <p:cNvPr id="3" name="Marcador de contenido 2"/>
          <p:cNvSpPr>
            <a:spLocks noGrp="1"/>
          </p:cNvSpPr>
          <p:nvPr>
            <p:ph idx="1"/>
          </p:nvPr>
        </p:nvSpPr>
        <p:spPr/>
        <p:txBody>
          <a:bodyPr>
            <a:normAutofit fontScale="92500" lnSpcReduction="10000"/>
          </a:bodyPr>
          <a:lstStyle/>
          <a:p>
            <a:pPr algn="just"/>
            <a:r>
              <a:rPr lang="es-MX" sz="3200" dirty="0"/>
              <a:t>Subir Programas pequeños </a:t>
            </a:r>
          </a:p>
          <a:p>
            <a:pPr algn="just"/>
            <a:r>
              <a:rPr lang="es-MX" sz="3200" dirty="0"/>
              <a:t>Ultimas versiones de código </a:t>
            </a:r>
          </a:p>
          <a:p>
            <a:pPr algn="just"/>
            <a:r>
              <a:rPr lang="es-MX" sz="3200" dirty="0"/>
              <a:t>Cuando creamos nuestra aplicación </a:t>
            </a:r>
          </a:p>
          <a:p>
            <a:pPr algn="just"/>
            <a:r>
              <a:rPr lang="es-MX" sz="3200" dirty="0"/>
              <a:t>Cuando creamos nuestra propia librería</a:t>
            </a:r>
          </a:p>
          <a:p>
            <a:pPr algn="just"/>
            <a:r>
              <a:rPr lang="es-MX" sz="3200" dirty="0"/>
              <a:t>Creamos todos los proyectos que queramos y guardarlos en repositorios</a:t>
            </a:r>
          </a:p>
          <a:p>
            <a:endParaRPr lang="es-MX" dirty="0"/>
          </a:p>
        </p:txBody>
      </p:sp>
    </p:spTree>
    <p:extLst>
      <p:ext uri="{BB962C8B-B14F-4D97-AF65-F5344CB8AC3E}">
        <p14:creationId xmlns:p14="http://schemas.microsoft.com/office/powerpoint/2010/main" val="25192590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¿Que puedo hacer en la pagina web </a:t>
            </a:r>
            <a:r>
              <a:rPr lang="es-MX" dirty="0" err="1"/>
              <a:t>Git</a:t>
            </a:r>
            <a:r>
              <a:rPr lang="es-MX" dirty="0"/>
              <a:t> </a:t>
            </a:r>
            <a:r>
              <a:rPr lang="es-MX" dirty="0" err="1"/>
              <a:t>Hub</a:t>
            </a:r>
            <a:r>
              <a:rPr lang="es-MX" dirty="0"/>
              <a:t>?</a:t>
            </a:r>
          </a:p>
        </p:txBody>
      </p:sp>
      <p:sp>
        <p:nvSpPr>
          <p:cNvPr id="3" name="Marcador de contenido 2"/>
          <p:cNvSpPr>
            <a:spLocks noGrp="1"/>
          </p:cNvSpPr>
          <p:nvPr>
            <p:ph idx="1"/>
          </p:nvPr>
        </p:nvSpPr>
        <p:spPr/>
        <p:txBody>
          <a:bodyPr>
            <a:normAutofit fontScale="92500" lnSpcReduction="20000"/>
          </a:bodyPr>
          <a:lstStyle/>
          <a:p>
            <a:r>
              <a:rPr lang="es-MX" dirty="0"/>
              <a:t>Guardar una copia de seguridad de cosas de la configuración o de un determinador proyecto.</a:t>
            </a:r>
          </a:p>
          <a:p>
            <a:r>
              <a:rPr lang="es-MX" dirty="0"/>
              <a:t>Guardar copias de librería de, muchas suben sus librerías desde aquí,</a:t>
            </a:r>
          </a:p>
          <a:p>
            <a:r>
              <a:rPr lang="es-MX" dirty="0" err="1"/>
              <a:t>Meteor</a:t>
            </a:r>
            <a:r>
              <a:rPr lang="es-MX" dirty="0"/>
              <a:t>/</a:t>
            </a:r>
            <a:r>
              <a:rPr lang="es-MX" dirty="0" err="1"/>
              <a:t>meteor</a:t>
            </a:r>
            <a:endParaRPr lang="es-MX" dirty="0"/>
          </a:p>
          <a:p>
            <a:r>
              <a:rPr lang="es-MX" dirty="0" err="1"/>
              <a:t>Rails</a:t>
            </a:r>
            <a:r>
              <a:rPr lang="es-MX" dirty="0"/>
              <a:t>/ </a:t>
            </a:r>
            <a:r>
              <a:rPr lang="es-MX" dirty="0" err="1"/>
              <a:t>rails</a:t>
            </a:r>
            <a:endParaRPr lang="es-MX" dirty="0"/>
          </a:p>
          <a:p>
            <a:r>
              <a:rPr lang="es-MX" dirty="0"/>
              <a:t>Se puede discutir problemas que hayan parecido </a:t>
            </a:r>
          </a:p>
          <a:p>
            <a:r>
              <a:rPr lang="es-MX" dirty="0"/>
              <a:t>Comentar posibles soluciones </a:t>
            </a:r>
          </a:p>
          <a:p>
            <a:r>
              <a:rPr lang="es-MX" dirty="0"/>
              <a:t>O incorporar código fuente nuevo a los proyectos en caso de que sean muy grandes, </a:t>
            </a:r>
          </a:p>
          <a:p>
            <a:r>
              <a:rPr lang="es-MX" dirty="0"/>
              <a:t>Se utiliza en muchísimas empresas</a:t>
            </a:r>
          </a:p>
          <a:p>
            <a:endParaRPr lang="es-MX" dirty="0"/>
          </a:p>
        </p:txBody>
      </p:sp>
    </p:spTree>
    <p:extLst>
      <p:ext uri="{BB962C8B-B14F-4D97-AF65-F5344CB8AC3E}">
        <p14:creationId xmlns:p14="http://schemas.microsoft.com/office/powerpoint/2010/main" val="27723380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Además </a:t>
            </a:r>
          </a:p>
        </p:txBody>
      </p:sp>
      <p:sp>
        <p:nvSpPr>
          <p:cNvPr id="3" name="Marcador de contenido 2"/>
          <p:cNvSpPr>
            <a:spLocks noGrp="1"/>
          </p:cNvSpPr>
          <p:nvPr>
            <p:ph idx="1"/>
          </p:nvPr>
        </p:nvSpPr>
        <p:spPr/>
        <p:txBody>
          <a:bodyPr/>
          <a:lstStyle/>
          <a:p>
            <a:pPr algn="just"/>
            <a:r>
              <a:rPr lang="es-MX" sz="3600" dirty="0"/>
              <a:t>Hay multitud de proyectos usando la opción de Explorer para ver que se lleva, ejemplo el desarrollo frontal algo que esta en auge en los últimos años</a:t>
            </a:r>
          </a:p>
          <a:p>
            <a:endParaRPr lang="es-MX" dirty="0"/>
          </a:p>
        </p:txBody>
      </p:sp>
    </p:spTree>
    <p:extLst>
      <p:ext uri="{BB962C8B-B14F-4D97-AF65-F5344CB8AC3E}">
        <p14:creationId xmlns:p14="http://schemas.microsoft.com/office/powerpoint/2010/main" val="24302664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913795" y="2189117"/>
            <a:ext cx="10353762" cy="3695136"/>
          </a:xfrm>
        </p:spPr>
        <p:txBody>
          <a:bodyPr/>
          <a:lstStyle/>
          <a:p>
            <a:pPr algn="ctr"/>
            <a:r>
              <a:rPr lang="es-MX" sz="6600" dirty="0"/>
              <a:t>¿Que diferencia hay de </a:t>
            </a:r>
            <a:r>
              <a:rPr lang="es-MX" sz="6600" dirty="0" err="1"/>
              <a:t>git</a:t>
            </a:r>
            <a:r>
              <a:rPr lang="es-MX" sz="6600" dirty="0"/>
              <a:t> y </a:t>
            </a:r>
            <a:r>
              <a:rPr lang="es-MX" sz="6600" dirty="0" err="1"/>
              <a:t>github</a:t>
            </a:r>
            <a:r>
              <a:rPr lang="es-MX" sz="6600" dirty="0"/>
              <a:t>?</a:t>
            </a:r>
          </a:p>
          <a:p>
            <a:endParaRPr lang="es-MX" dirty="0"/>
          </a:p>
        </p:txBody>
      </p:sp>
    </p:spTree>
    <p:extLst>
      <p:ext uri="{BB962C8B-B14F-4D97-AF65-F5344CB8AC3E}">
        <p14:creationId xmlns:p14="http://schemas.microsoft.com/office/powerpoint/2010/main" val="15154804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err="1"/>
              <a:t>GIt</a:t>
            </a:r>
            <a:br>
              <a:rPr lang="es-MX" dirty="0"/>
            </a:br>
            <a:endParaRPr lang="es-MX" dirty="0"/>
          </a:p>
        </p:txBody>
      </p:sp>
      <p:sp>
        <p:nvSpPr>
          <p:cNvPr id="3" name="Marcador de contenido 2"/>
          <p:cNvSpPr>
            <a:spLocks noGrp="1"/>
          </p:cNvSpPr>
          <p:nvPr>
            <p:ph idx="1"/>
          </p:nvPr>
        </p:nvSpPr>
        <p:spPr/>
        <p:txBody>
          <a:bodyPr/>
          <a:lstStyle/>
          <a:p>
            <a:pPr algn="just"/>
            <a:r>
              <a:rPr lang="es-MX" sz="3200" dirty="0"/>
              <a:t>Es una herramienta que nos permite ejecutar una serie de comandos que nos permite interactuar con nuestro proyecto. </a:t>
            </a:r>
          </a:p>
          <a:p>
            <a:pPr algn="just"/>
            <a:r>
              <a:rPr lang="es-MX" sz="3200" dirty="0"/>
              <a:t>Comunicarse con el ordenador con instrucciones de terminal.</a:t>
            </a:r>
          </a:p>
          <a:p>
            <a:endParaRPr lang="es-MX" dirty="0"/>
          </a:p>
        </p:txBody>
      </p:sp>
    </p:spTree>
    <p:extLst>
      <p:ext uri="{BB962C8B-B14F-4D97-AF65-F5344CB8AC3E}">
        <p14:creationId xmlns:p14="http://schemas.microsoft.com/office/powerpoint/2010/main" val="408832748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p:cNvPicPr>
            <a:picLocks noGrp="1" noChangeAspect="1"/>
          </p:cNvPicPr>
          <p:nvPr>
            <p:ph idx="1"/>
          </p:nvPr>
        </p:nvPicPr>
        <p:blipFill rotWithShape="1">
          <a:blip r:embed="rId2"/>
          <a:srcRect l="31991" t="28082" r="18018" b="43468"/>
          <a:stretch/>
        </p:blipFill>
        <p:spPr>
          <a:xfrm>
            <a:off x="-5325" y="1935921"/>
            <a:ext cx="12191999" cy="3868615"/>
          </a:xfrm>
          <a:prstGeom prst="rect">
            <a:avLst/>
          </a:prstGeom>
        </p:spPr>
      </p:pic>
      <p:sp>
        <p:nvSpPr>
          <p:cNvPr id="3" name="Título 1"/>
          <p:cNvSpPr>
            <a:spLocks noGrp="1"/>
          </p:cNvSpPr>
          <p:nvPr>
            <p:ph type="title"/>
          </p:nvPr>
        </p:nvSpPr>
        <p:spPr>
          <a:xfrm>
            <a:off x="913795" y="609600"/>
            <a:ext cx="10353761" cy="1326321"/>
          </a:xfrm>
        </p:spPr>
        <p:txBody>
          <a:bodyPr/>
          <a:lstStyle/>
          <a:p>
            <a:r>
              <a:rPr lang="es-MX" dirty="0"/>
              <a:t>Ejemplo de la consola de GIT BASH</a:t>
            </a:r>
          </a:p>
        </p:txBody>
      </p:sp>
    </p:spTree>
    <p:extLst>
      <p:ext uri="{BB962C8B-B14F-4D97-AF65-F5344CB8AC3E}">
        <p14:creationId xmlns:p14="http://schemas.microsoft.com/office/powerpoint/2010/main" val="17711458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Descargar </a:t>
            </a:r>
            <a:r>
              <a:rPr lang="es-MX" dirty="0" err="1"/>
              <a:t>Git</a:t>
            </a:r>
            <a:endParaRPr lang="es-MX" dirty="0"/>
          </a:p>
        </p:txBody>
      </p:sp>
      <p:sp>
        <p:nvSpPr>
          <p:cNvPr id="3" name="Marcador de contenido 2"/>
          <p:cNvSpPr>
            <a:spLocks noGrp="1"/>
          </p:cNvSpPr>
          <p:nvPr>
            <p:ph idx="1"/>
          </p:nvPr>
        </p:nvSpPr>
        <p:spPr/>
        <p:txBody>
          <a:bodyPr>
            <a:normAutofit/>
          </a:bodyPr>
          <a:lstStyle/>
          <a:p>
            <a:pPr algn="just"/>
            <a:r>
              <a:rPr lang="es-MX" sz="3200" dirty="0">
                <a:hlinkClick r:id="rId2"/>
              </a:rPr>
              <a:t>https://git-scm.com/downloads</a:t>
            </a:r>
            <a:endParaRPr lang="es-MX" sz="3200" dirty="0"/>
          </a:p>
          <a:p>
            <a:pPr algn="just"/>
            <a:r>
              <a:rPr lang="es-MX" sz="3200" dirty="0"/>
              <a:t>Desde la pagina oficial de GIT, descargamos la versión que sea útil para nuestro sistema operativo.</a:t>
            </a:r>
          </a:p>
        </p:txBody>
      </p:sp>
    </p:spTree>
    <p:extLst>
      <p:ext uri="{BB962C8B-B14F-4D97-AF65-F5344CB8AC3E}">
        <p14:creationId xmlns:p14="http://schemas.microsoft.com/office/powerpoint/2010/main" val="17877303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5" name="Marcador de contenido 4"/>
          <p:cNvSpPr>
            <a:spLocks noGrp="1"/>
          </p:cNvSpPr>
          <p:nvPr>
            <p:ph idx="1"/>
          </p:nvPr>
        </p:nvSpPr>
        <p:spPr/>
        <p:txBody>
          <a:bodyPr/>
          <a:lstStyle/>
          <a:p>
            <a:endParaRPr lang="es-MX"/>
          </a:p>
        </p:txBody>
      </p:sp>
      <p:pic>
        <p:nvPicPr>
          <p:cNvPr id="6" name="Marcador de contenido 3"/>
          <p:cNvPicPr>
            <a:picLocks noChangeAspect="1"/>
          </p:cNvPicPr>
          <p:nvPr/>
        </p:nvPicPr>
        <p:blipFill rotWithShape="1">
          <a:blip r:embed="rId2"/>
          <a:srcRect l="13154" r="16346" b="15515"/>
          <a:stretch/>
        </p:blipFill>
        <p:spPr>
          <a:xfrm>
            <a:off x="0" y="0"/>
            <a:ext cx="12192000" cy="6843285"/>
          </a:xfrm>
          <a:prstGeom prst="rect">
            <a:avLst/>
          </a:prstGeom>
        </p:spPr>
      </p:pic>
      <p:sp>
        <p:nvSpPr>
          <p:cNvPr id="7" name="Flecha abajo 8"/>
          <p:cNvSpPr/>
          <p:nvPr/>
        </p:nvSpPr>
        <p:spPr>
          <a:xfrm rot="8272780">
            <a:off x="10614667" y="3405153"/>
            <a:ext cx="635726" cy="1497875"/>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8" name="Rectángulo redondeado 9"/>
          <p:cNvSpPr/>
          <p:nvPr/>
        </p:nvSpPr>
        <p:spPr>
          <a:xfrm>
            <a:off x="10277222" y="4314233"/>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19069112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Descarga automática</a:t>
            </a:r>
          </a:p>
        </p:txBody>
      </p:sp>
      <p:sp>
        <p:nvSpPr>
          <p:cNvPr id="3" name="Marcador de contenido 2"/>
          <p:cNvSpPr>
            <a:spLocks noGrp="1"/>
          </p:cNvSpPr>
          <p:nvPr>
            <p:ph idx="1"/>
          </p:nvPr>
        </p:nvSpPr>
        <p:spPr/>
        <p:txBody>
          <a:bodyPr>
            <a:noAutofit/>
          </a:bodyPr>
          <a:lstStyle/>
          <a:p>
            <a:pPr algn="just"/>
            <a:r>
              <a:rPr lang="es-MX" sz="3600" dirty="0"/>
              <a:t>Al haber seleccionado el clic anterior, nos  descargara de manera automática la versión de GITHUB más actual, si de casualidad no es la versión de bits de tu computadora, seleccionar de manera manual la que se necesite.</a:t>
            </a:r>
          </a:p>
        </p:txBody>
      </p:sp>
    </p:spTree>
    <p:extLst>
      <p:ext uri="{BB962C8B-B14F-4D97-AF65-F5344CB8AC3E}">
        <p14:creationId xmlns:p14="http://schemas.microsoft.com/office/powerpoint/2010/main" val="23342093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pic>
        <p:nvPicPr>
          <p:cNvPr id="4" name="Marcador de contenido 3"/>
          <p:cNvPicPr>
            <a:picLocks noGrp="1" noChangeAspect="1"/>
          </p:cNvPicPr>
          <p:nvPr>
            <p:ph idx="1"/>
          </p:nvPr>
        </p:nvPicPr>
        <p:blipFill rotWithShape="1">
          <a:blip r:embed="rId2"/>
          <a:srcRect l="136" r="18112" b="5582"/>
          <a:stretch/>
        </p:blipFill>
        <p:spPr>
          <a:xfrm>
            <a:off x="0" y="0"/>
            <a:ext cx="12192000" cy="6858000"/>
          </a:xfrm>
          <a:prstGeom prst="rect">
            <a:avLst/>
          </a:prstGeom>
        </p:spPr>
      </p:pic>
      <p:sp>
        <p:nvSpPr>
          <p:cNvPr id="5" name="Flecha abajo 8"/>
          <p:cNvSpPr/>
          <p:nvPr/>
        </p:nvSpPr>
        <p:spPr>
          <a:xfrm>
            <a:off x="1587500" y="5045753"/>
            <a:ext cx="998179" cy="1497875"/>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a:off x="360835" y="3530992"/>
            <a:ext cx="3451510" cy="1758460"/>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Esperar a que se descargue</a:t>
            </a:r>
          </a:p>
        </p:txBody>
      </p:sp>
    </p:spTree>
    <p:extLst>
      <p:ext uri="{BB962C8B-B14F-4D97-AF65-F5344CB8AC3E}">
        <p14:creationId xmlns:p14="http://schemas.microsoft.com/office/powerpoint/2010/main" val="3798793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884766" y="1225207"/>
            <a:ext cx="10353762" cy="3695136"/>
          </a:xfrm>
        </p:spPr>
        <p:txBody>
          <a:bodyPr>
            <a:noAutofit/>
          </a:bodyPr>
          <a:lstStyle/>
          <a:p>
            <a:pPr algn="just"/>
            <a:r>
              <a:rPr lang="es-MX" sz="2800" dirty="0"/>
              <a:t>Como crear un proyecto, clonarlo, realizar cambios, subirlos, bifurcaciones, cerrarlas, cerrarlas con problemas,  con conflictos, </a:t>
            </a:r>
            <a:r>
              <a:rPr lang="es-MX" sz="2800" dirty="0" err="1"/>
              <a:t>issues</a:t>
            </a:r>
            <a:r>
              <a:rPr lang="es-MX" sz="2800" dirty="0"/>
              <a:t>, como crearlos, como modificarlos,  organizarlos, responderlos, hacer </a:t>
            </a:r>
            <a:r>
              <a:rPr lang="es-MX" sz="2800" dirty="0" err="1"/>
              <a:t>fork</a:t>
            </a:r>
            <a:r>
              <a:rPr lang="es-MX" sz="2800" dirty="0"/>
              <a:t>, </a:t>
            </a:r>
            <a:r>
              <a:rPr lang="es-MX" sz="2800" dirty="0" err="1"/>
              <a:t>pull</a:t>
            </a:r>
            <a:r>
              <a:rPr lang="es-MX" sz="2800" dirty="0"/>
              <a:t> </a:t>
            </a:r>
            <a:r>
              <a:rPr lang="es-MX" sz="2800" dirty="0" err="1"/>
              <a:t>request</a:t>
            </a:r>
            <a:r>
              <a:rPr lang="es-MX" sz="2800" dirty="0"/>
              <a:t>, como crear versiones, como trabajar de manera social con personas, como administrar los permisos de todos los usuarios aplicados. </a:t>
            </a:r>
            <a:r>
              <a:rPr lang="es-MX" sz="2800" dirty="0" err="1"/>
              <a:t>GitPage</a:t>
            </a:r>
            <a:r>
              <a:rPr lang="es-MX" sz="2800" dirty="0"/>
              <a:t>, como agregar archivos a la pagina, como crear un blog, como crear un dominio personalizado. </a:t>
            </a:r>
          </a:p>
        </p:txBody>
      </p:sp>
    </p:spTree>
    <p:extLst>
      <p:ext uri="{BB962C8B-B14F-4D97-AF65-F5344CB8AC3E}">
        <p14:creationId xmlns:p14="http://schemas.microsoft.com/office/powerpoint/2010/main" val="88166032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p:cNvPicPr>
            <a:picLocks noGrp="1" noChangeAspect="1"/>
          </p:cNvPicPr>
          <p:nvPr>
            <p:ph idx="1"/>
          </p:nvPr>
        </p:nvPicPr>
        <p:blipFill rotWithShape="1">
          <a:blip r:embed="rId2"/>
          <a:srcRect l="31373" t="21562" r="31594" b="27280"/>
          <a:stretch/>
        </p:blipFill>
        <p:spPr>
          <a:xfrm>
            <a:off x="1666567" y="0"/>
            <a:ext cx="8848216" cy="6872105"/>
          </a:xfrm>
          <a:prstGeom prst="rect">
            <a:avLst/>
          </a:prstGeom>
        </p:spPr>
      </p:pic>
      <p:sp>
        <p:nvSpPr>
          <p:cNvPr id="5" name="Flecha abajo 8"/>
          <p:cNvSpPr/>
          <p:nvPr/>
        </p:nvSpPr>
        <p:spPr>
          <a:xfrm rot="1320622">
            <a:off x="8567273" y="4581038"/>
            <a:ext cx="635726" cy="1839058"/>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a:off x="8497072" y="4205630"/>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42913936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31385" t="21525" r="31461" b="27168"/>
          <a:stretch/>
        </p:blipFill>
        <p:spPr>
          <a:xfrm>
            <a:off x="1687487" y="0"/>
            <a:ext cx="8806376" cy="6837251"/>
          </a:xfrm>
          <a:prstGeom prst="rect">
            <a:avLst/>
          </a:prstGeom>
        </p:spPr>
      </p:pic>
      <p:sp>
        <p:nvSpPr>
          <p:cNvPr id="5" name="Flecha abajo 8"/>
          <p:cNvSpPr/>
          <p:nvPr/>
        </p:nvSpPr>
        <p:spPr>
          <a:xfrm rot="1320622">
            <a:off x="8567273" y="4581038"/>
            <a:ext cx="635726" cy="1839058"/>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a:off x="8497072" y="4205630"/>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126455979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rotWithShape="1">
          <a:blip r:embed="rId2"/>
          <a:srcRect l="31385" t="21319" r="31346" b="26758"/>
          <a:stretch/>
        </p:blipFill>
        <p:spPr>
          <a:xfrm>
            <a:off x="1708589" y="0"/>
            <a:ext cx="8764171" cy="6864815"/>
          </a:xfrm>
          <a:prstGeom prst="rect">
            <a:avLst/>
          </a:prstGeom>
        </p:spPr>
      </p:pic>
      <p:sp>
        <p:nvSpPr>
          <p:cNvPr id="6" name="Flecha abajo 8"/>
          <p:cNvSpPr/>
          <p:nvPr/>
        </p:nvSpPr>
        <p:spPr>
          <a:xfrm rot="1320622">
            <a:off x="8530920" y="4595106"/>
            <a:ext cx="635726" cy="1839058"/>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8460719" y="4219698"/>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352956919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31500" t="21320" r="31346" b="27373"/>
          <a:stretch/>
        </p:blipFill>
        <p:spPr>
          <a:xfrm>
            <a:off x="1687169" y="0"/>
            <a:ext cx="8807011" cy="6837743"/>
          </a:xfrm>
          <a:prstGeom prst="rect">
            <a:avLst/>
          </a:prstGeom>
        </p:spPr>
      </p:pic>
      <p:sp>
        <p:nvSpPr>
          <p:cNvPr id="5" name="Flecha abajo 8"/>
          <p:cNvSpPr/>
          <p:nvPr/>
        </p:nvSpPr>
        <p:spPr>
          <a:xfrm rot="1320622">
            <a:off x="8567273" y="4581038"/>
            <a:ext cx="635726" cy="1839058"/>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a:off x="8497072" y="4205630"/>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122404287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31269" t="21320" r="31347" b="27373"/>
          <a:stretch/>
        </p:blipFill>
        <p:spPr>
          <a:xfrm>
            <a:off x="1638250" y="0"/>
            <a:ext cx="8904849" cy="6871026"/>
          </a:xfrm>
          <a:prstGeom prst="rect">
            <a:avLst/>
          </a:prstGeom>
        </p:spPr>
      </p:pic>
      <p:sp>
        <p:nvSpPr>
          <p:cNvPr id="5" name="Flecha abajo 8"/>
          <p:cNvSpPr/>
          <p:nvPr/>
        </p:nvSpPr>
        <p:spPr>
          <a:xfrm rot="1320622">
            <a:off x="8567273" y="4581038"/>
            <a:ext cx="635726" cy="1839058"/>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a:off x="8497072" y="4205630"/>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18984215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31269" t="21319" r="31347" b="26974"/>
          <a:stretch/>
        </p:blipFill>
        <p:spPr>
          <a:xfrm>
            <a:off x="1681128" y="0"/>
            <a:ext cx="8819093" cy="6858000"/>
          </a:xfrm>
          <a:prstGeom prst="rect">
            <a:avLst/>
          </a:prstGeom>
        </p:spPr>
      </p:pic>
      <p:sp>
        <p:nvSpPr>
          <p:cNvPr id="5" name="Flecha abajo 8"/>
          <p:cNvSpPr/>
          <p:nvPr/>
        </p:nvSpPr>
        <p:spPr>
          <a:xfrm rot="1320622">
            <a:off x="8567273" y="4581038"/>
            <a:ext cx="635726" cy="1839058"/>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a:off x="8497072" y="4205630"/>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280732570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31191" t="21573" r="31309" b="26549"/>
          <a:stretch/>
        </p:blipFill>
        <p:spPr>
          <a:xfrm>
            <a:off x="1673435" y="-13263"/>
            <a:ext cx="8834480" cy="6871263"/>
          </a:xfrm>
          <a:prstGeom prst="rect">
            <a:avLst/>
          </a:prstGeom>
        </p:spPr>
      </p:pic>
      <p:sp>
        <p:nvSpPr>
          <p:cNvPr id="5" name="Flecha abajo 8"/>
          <p:cNvSpPr/>
          <p:nvPr/>
        </p:nvSpPr>
        <p:spPr>
          <a:xfrm rot="1320622">
            <a:off x="8567273" y="4581038"/>
            <a:ext cx="635726" cy="1839058"/>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a:off x="8497072" y="4205630"/>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150464715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31429" t="21574" r="31310" b="27185"/>
          <a:stretch/>
        </p:blipFill>
        <p:spPr>
          <a:xfrm>
            <a:off x="1659988" y="0"/>
            <a:ext cx="8870062" cy="6858000"/>
          </a:xfrm>
          <a:prstGeom prst="rect">
            <a:avLst/>
          </a:prstGeom>
        </p:spPr>
      </p:pic>
      <p:sp>
        <p:nvSpPr>
          <p:cNvPr id="5" name="Flecha abajo 8"/>
          <p:cNvSpPr/>
          <p:nvPr/>
        </p:nvSpPr>
        <p:spPr>
          <a:xfrm rot="1320622">
            <a:off x="8567273" y="4581038"/>
            <a:ext cx="635726" cy="1839058"/>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a:off x="8497072" y="4205630"/>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16224705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31500" t="21786" r="31310" b="27295"/>
          <a:stretch/>
        </p:blipFill>
        <p:spPr>
          <a:xfrm>
            <a:off x="1631854" y="0"/>
            <a:ext cx="8909122" cy="6858000"/>
          </a:xfrm>
          <a:prstGeom prst="rect">
            <a:avLst/>
          </a:prstGeom>
        </p:spPr>
      </p:pic>
      <p:sp>
        <p:nvSpPr>
          <p:cNvPr id="5" name="Flecha abajo 8"/>
          <p:cNvSpPr/>
          <p:nvPr/>
        </p:nvSpPr>
        <p:spPr>
          <a:xfrm rot="1320622">
            <a:off x="8567273" y="4581038"/>
            <a:ext cx="635726" cy="1839058"/>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a:off x="8497072" y="4205630"/>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140645758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31269" t="21524" r="31347" b="27168"/>
          <a:stretch/>
        </p:blipFill>
        <p:spPr>
          <a:xfrm>
            <a:off x="1646692" y="0"/>
            <a:ext cx="8887966" cy="6858000"/>
          </a:xfrm>
          <a:prstGeom prst="rect">
            <a:avLst/>
          </a:prstGeom>
        </p:spPr>
      </p:pic>
      <p:sp>
        <p:nvSpPr>
          <p:cNvPr id="8" name="Rectángulo redondeado 9"/>
          <p:cNvSpPr/>
          <p:nvPr/>
        </p:nvSpPr>
        <p:spPr>
          <a:xfrm>
            <a:off x="4370127" y="3319976"/>
            <a:ext cx="3451510" cy="1758460"/>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Esperar a que se instale.</a:t>
            </a:r>
          </a:p>
        </p:txBody>
      </p:sp>
    </p:spTree>
    <p:extLst>
      <p:ext uri="{BB962C8B-B14F-4D97-AF65-F5344CB8AC3E}">
        <p14:creationId xmlns:p14="http://schemas.microsoft.com/office/powerpoint/2010/main" val="10239349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MX" dirty="0"/>
              <a:t>¿Qué es GIT?</a:t>
            </a:r>
          </a:p>
        </p:txBody>
      </p:sp>
    </p:spTree>
    <p:extLst>
      <p:ext uri="{BB962C8B-B14F-4D97-AF65-F5344CB8AC3E}">
        <p14:creationId xmlns:p14="http://schemas.microsoft.com/office/powerpoint/2010/main" val="57115411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31270" t="21525" r="31346" b="26758"/>
          <a:stretch/>
        </p:blipFill>
        <p:spPr>
          <a:xfrm>
            <a:off x="1681960" y="0"/>
            <a:ext cx="8817429" cy="6858000"/>
          </a:xfrm>
          <a:prstGeom prst="rect">
            <a:avLst/>
          </a:prstGeom>
        </p:spPr>
      </p:pic>
      <p:sp>
        <p:nvSpPr>
          <p:cNvPr id="5" name="Flecha abajo 8"/>
          <p:cNvSpPr/>
          <p:nvPr/>
        </p:nvSpPr>
        <p:spPr>
          <a:xfrm rot="18819662">
            <a:off x="4254440" y="1751029"/>
            <a:ext cx="297573" cy="1436583"/>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a:off x="2250831" y="1350498"/>
            <a:ext cx="2284412" cy="745566"/>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Activar</a:t>
            </a:r>
          </a:p>
        </p:txBody>
      </p:sp>
      <p:sp>
        <p:nvSpPr>
          <p:cNvPr id="7" name="Flecha abajo 8"/>
          <p:cNvSpPr/>
          <p:nvPr/>
        </p:nvSpPr>
        <p:spPr>
          <a:xfrm rot="1320622">
            <a:off x="8567273" y="4581038"/>
            <a:ext cx="635726" cy="1839058"/>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8" name="Rectángulo redondeado 9"/>
          <p:cNvSpPr/>
          <p:nvPr/>
        </p:nvSpPr>
        <p:spPr>
          <a:xfrm>
            <a:off x="8497072" y="4205630"/>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316429904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Esta es la consola de comandos GIT BASH</a:t>
            </a:r>
          </a:p>
        </p:txBody>
      </p:sp>
      <p:pic>
        <p:nvPicPr>
          <p:cNvPr id="4" name="Imagen 3"/>
          <p:cNvPicPr>
            <a:picLocks noChangeAspect="1"/>
          </p:cNvPicPr>
          <p:nvPr/>
        </p:nvPicPr>
        <p:blipFill rotWithShape="1">
          <a:blip r:embed="rId2"/>
          <a:srcRect l="33808" t="30554" r="22923" b="27168"/>
          <a:stretch/>
        </p:blipFill>
        <p:spPr>
          <a:xfrm>
            <a:off x="1785643" y="1776474"/>
            <a:ext cx="8610063" cy="4729833"/>
          </a:xfrm>
          <a:prstGeom prst="rect">
            <a:avLst/>
          </a:prstGeom>
        </p:spPr>
      </p:pic>
    </p:spTree>
    <p:extLst>
      <p:ext uri="{BB962C8B-B14F-4D97-AF65-F5344CB8AC3E}">
        <p14:creationId xmlns:p14="http://schemas.microsoft.com/office/powerpoint/2010/main" val="357588343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err="1"/>
              <a:t>Git</a:t>
            </a:r>
            <a:r>
              <a:rPr lang="es-MX" dirty="0"/>
              <a:t> </a:t>
            </a:r>
            <a:r>
              <a:rPr lang="es-MX" dirty="0" err="1"/>
              <a:t>hub</a:t>
            </a:r>
            <a:r>
              <a:rPr lang="es-MX" dirty="0"/>
              <a:t> web</a:t>
            </a:r>
            <a:br>
              <a:rPr lang="es-MX" dirty="0"/>
            </a:br>
            <a:endParaRPr lang="es-MX" dirty="0"/>
          </a:p>
        </p:txBody>
      </p:sp>
      <p:sp>
        <p:nvSpPr>
          <p:cNvPr id="3" name="Marcador de contenido 2"/>
          <p:cNvSpPr>
            <a:spLocks noGrp="1"/>
          </p:cNvSpPr>
          <p:nvPr>
            <p:ph idx="1"/>
          </p:nvPr>
        </p:nvSpPr>
        <p:spPr/>
        <p:txBody>
          <a:bodyPr>
            <a:normAutofit lnSpcReduction="10000"/>
          </a:bodyPr>
          <a:lstStyle/>
          <a:p>
            <a:pPr algn="just"/>
            <a:r>
              <a:rPr lang="es-MX" sz="2800" dirty="0"/>
              <a:t>Es un servicio de alojamiento para nuestros códigos. </a:t>
            </a:r>
          </a:p>
          <a:p>
            <a:pPr algn="just"/>
            <a:r>
              <a:rPr lang="es-MX" sz="2800" dirty="0"/>
              <a:t>Es una plataforma que después de crear una cuenta podemos crear distintos proyectos, códigos fuente de nuestra aplicación.</a:t>
            </a:r>
          </a:p>
          <a:p>
            <a:pPr algn="just"/>
            <a:r>
              <a:rPr lang="es-MX" sz="2800" dirty="0"/>
              <a:t>Se puede también crear pequeños archivos, realizar modificaciones, administrar el código fuente de nuestro proyecto</a:t>
            </a:r>
          </a:p>
          <a:p>
            <a:endParaRPr lang="es-MX" dirty="0"/>
          </a:p>
        </p:txBody>
      </p:sp>
    </p:spTree>
    <p:extLst>
      <p:ext uri="{BB962C8B-B14F-4D97-AF65-F5344CB8AC3E}">
        <p14:creationId xmlns:p14="http://schemas.microsoft.com/office/powerpoint/2010/main" val="176437271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Empezamos con </a:t>
            </a:r>
            <a:r>
              <a:rPr lang="es-MX" dirty="0" err="1"/>
              <a:t>github</a:t>
            </a:r>
            <a:r>
              <a:rPr lang="es-MX" dirty="0"/>
              <a:t> </a:t>
            </a:r>
          </a:p>
        </p:txBody>
      </p:sp>
      <p:sp>
        <p:nvSpPr>
          <p:cNvPr id="3" name="Marcador de contenido 2"/>
          <p:cNvSpPr>
            <a:spLocks noGrp="1"/>
          </p:cNvSpPr>
          <p:nvPr>
            <p:ph idx="1"/>
          </p:nvPr>
        </p:nvSpPr>
        <p:spPr/>
        <p:txBody>
          <a:bodyPr/>
          <a:lstStyle/>
          <a:p>
            <a:pPr algn="just"/>
            <a:r>
              <a:rPr lang="es-MX" sz="3200" dirty="0"/>
              <a:t>Crearse una cuenta de GITHUB</a:t>
            </a:r>
          </a:p>
          <a:p>
            <a:pPr algn="just"/>
            <a:r>
              <a:rPr lang="es-MX" sz="3200" dirty="0"/>
              <a:t>Llenar sus datos. </a:t>
            </a:r>
          </a:p>
          <a:p>
            <a:pPr algn="just"/>
            <a:r>
              <a:rPr lang="es-MX" sz="3200" dirty="0"/>
              <a:t>Contestar el formulario</a:t>
            </a:r>
          </a:p>
          <a:p>
            <a:endParaRPr lang="es-MX" dirty="0"/>
          </a:p>
        </p:txBody>
      </p:sp>
    </p:spTree>
    <p:extLst>
      <p:ext uri="{BB962C8B-B14F-4D97-AF65-F5344CB8AC3E}">
        <p14:creationId xmlns:p14="http://schemas.microsoft.com/office/powerpoint/2010/main" val="33344298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Crearse una cuenta en GITHUB</a:t>
            </a:r>
          </a:p>
        </p:txBody>
      </p:sp>
      <p:sp>
        <p:nvSpPr>
          <p:cNvPr id="3" name="Marcador de contenido 2"/>
          <p:cNvSpPr>
            <a:spLocks noGrp="1"/>
          </p:cNvSpPr>
          <p:nvPr>
            <p:ph idx="1"/>
          </p:nvPr>
        </p:nvSpPr>
        <p:spPr/>
        <p:txBody>
          <a:bodyPr>
            <a:normAutofit/>
          </a:bodyPr>
          <a:lstStyle/>
          <a:p>
            <a:pPr algn="ctr"/>
            <a:r>
              <a:rPr lang="es-MX" sz="4400" dirty="0">
                <a:hlinkClick r:id="rId2"/>
              </a:rPr>
              <a:t>https://github.com/</a:t>
            </a:r>
            <a:r>
              <a:rPr lang="es-MX" sz="4400" dirty="0"/>
              <a:t> </a:t>
            </a:r>
          </a:p>
        </p:txBody>
      </p:sp>
    </p:spTree>
    <p:extLst>
      <p:ext uri="{BB962C8B-B14F-4D97-AF65-F5344CB8AC3E}">
        <p14:creationId xmlns:p14="http://schemas.microsoft.com/office/powerpoint/2010/main" val="408443192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a:p>
        </p:txBody>
      </p:sp>
      <p:pic>
        <p:nvPicPr>
          <p:cNvPr id="5" name="Imagen 4"/>
          <p:cNvPicPr>
            <a:picLocks noChangeAspect="1"/>
          </p:cNvPicPr>
          <p:nvPr/>
        </p:nvPicPr>
        <p:blipFill rotWithShape="1">
          <a:blip r:embed="rId2"/>
          <a:srcRect l="17654" t="6367" r="11154" b="23679"/>
          <a:stretch/>
        </p:blipFill>
        <p:spPr>
          <a:xfrm>
            <a:off x="0" y="0"/>
            <a:ext cx="12192000" cy="6837004"/>
          </a:xfrm>
          <a:prstGeom prst="rect">
            <a:avLst/>
          </a:prstGeom>
        </p:spPr>
      </p:pic>
      <p:sp>
        <p:nvSpPr>
          <p:cNvPr id="6" name="Flecha abajo 8"/>
          <p:cNvSpPr/>
          <p:nvPr/>
        </p:nvSpPr>
        <p:spPr>
          <a:xfrm rot="10606721">
            <a:off x="9861501" y="1016393"/>
            <a:ext cx="635726" cy="1839058"/>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9445963" y="2545521"/>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40243907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dirty="0"/>
          </a:p>
        </p:txBody>
      </p:sp>
      <p:pic>
        <p:nvPicPr>
          <p:cNvPr id="4" name="Imagen 3"/>
          <p:cNvPicPr>
            <a:picLocks noChangeAspect="1"/>
          </p:cNvPicPr>
          <p:nvPr/>
        </p:nvPicPr>
        <p:blipFill rotWithShape="1">
          <a:blip r:embed="rId2"/>
          <a:srcRect l="17538" t="-24" r="10923" b="6440"/>
          <a:stretch/>
        </p:blipFill>
        <p:spPr>
          <a:xfrm>
            <a:off x="0" y="0"/>
            <a:ext cx="12191999" cy="6900666"/>
          </a:xfrm>
          <a:prstGeom prst="rect">
            <a:avLst/>
          </a:prstGeom>
        </p:spPr>
      </p:pic>
      <p:sp>
        <p:nvSpPr>
          <p:cNvPr id="5" name="Flecha abajo 8"/>
          <p:cNvSpPr/>
          <p:nvPr/>
        </p:nvSpPr>
        <p:spPr>
          <a:xfrm rot="1320622">
            <a:off x="7128403" y="1965372"/>
            <a:ext cx="635726" cy="2460808"/>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a:off x="6077244" y="1026442"/>
            <a:ext cx="3872036" cy="1069622"/>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Insertamos los datos</a:t>
            </a:r>
          </a:p>
        </p:txBody>
      </p:sp>
    </p:spTree>
    <p:extLst>
      <p:ext uri="{BB962C8B-B14F-4D97-AF65-F5344CB8AC3E}">
        <p14:creationId xmlns:p14="http://schemas.microsoft.com/office/powerpoint/2010/main" val="282084424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a:p>
        </p:txBody>
      </p:sp>
      <p:pic>
        <p:nvPicPr>
          <p:cNvPr id="6" name="Imagen 5"/>
          <p:cNvPicPr>
            <a:picLocks noChangeAspect="1"/>
          </p:cNvPicPr>
          <p:nvPr/>
        </p:nvPicPr>
        <p:blipFill rotWithShape="1">
          <a:blip r:embed="rId2"/>
          <a:srcRect l="17654" t="-24" r="11270" b="6235"/>
          <a:stretch/>
        </p:blipFill>
        <p:spPr>
          <a:xfrm>
            <a:off x="0" y="0"/>
            <a:ext cx="12191999" cy="6858000"/>
          </a:xfrm>
          <a:prstGeom prst="rect">
            <a:avLst/>
          </a:prstGeom>
        </p:spPr>
      </p:pic>
      <p:sp>
        <p:nvSpPr>
          <p:cNvPr id="7" name="Flecha abajo 8"/>
          <p:cNvSpPr/>
          <p:nvPr/>
        </p:nvSpPr>
        <p:spPr>
          <a:xfrm rot="4552619">
            <a:off x="4987683" y="3871228"/>
            <a:ext cx="635726" cy="3839944"/>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8" name="Rectángulo redondeado 9"/>
          <p:cNvSpPr/>
          <p:nvPr/>
        </p:nvSpPr>
        <p:spPr>
          <a:xfrm>
            <a:off x="6628341" y="4982663"/>
            <a:ext cx="3061000" cy="1303606"/>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Aceptamos Clic</a:t>
            </a:r>
          </a:p>
        </p:txBody>
      </p:sp>
    </p:spTree>
    <p:extLst>
      <p:ext uri="{BB962C8B-B14F-4D97-AF65-F5344CB8AC3E}">
        <p14:creationId xmlns:p14="http://schemas.microsoft.com/office/powerpoint/2010/main" val="418291937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a:p>
        </p:txBody>
      </p:sp>
      <p:pic>
        <p:nvPicPr>
          <p:cNvPr id="4" name="Imagen 3"/>
          <p:cNvPicPr>
            <a:picLocks noChangeAspect="1"/>
          </p:cNvPicPr>
          <p:nvPr/>
        </p:nvPicPr>
        <p:blipFill rotWithShape="1">
          <a:blip r:embed="rId2"/>
          <a:srcRect l="17769" t="2029" r="9539" b="5619"/>
          <a:stretch/>
        </p:blipFill>
        <p:spPr>
          <a:xfrm>
            <a:off x="0" y="0"/>
            <a:ext cx="12192000" cy="6858000"/>
          </a:xfrm>
          <a:prstGeom prst="rect">
            <a:avLst/>
          </a:prstGeom>
        </p:spPr>
      </p:pic>
      <p:sp>
        <p:nvSpPr>
          <p:cNvPr id="5" name="Flecha abajo 8"/>
          <p:cNvSpPr/>
          <p:nvPr/>
        </p:nvSpPr>
        <p:spPr>
          <a:xfrm rot="4890903">
            <a:off x="3606401" y="4652292"/>
            <a:ext cx="635726" cy="2441821"/>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a:off x="4568131" y="5354703"/>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314455820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a:p>
        </p:txBody>
      </p:sp>
      <p:pic>
        <p:nvPicPr>
          <p:cNvPr id="4" name="Imagen 3"/>
          <p:cNvPicPr>
            <a:picLocks noChangeAspect="1"/>
          </p:cNvPicPr>
          <p:nvPr/>
        </p:nvPicPr>
        <p:blipFill rotWithShape="1">
          <a:blip r:embed="rId2"/>
          <a:srcRect l="17538" t="5630" r="9884" b="4797"/>
          <a:stretch/>
        </p:blipFill>
        <p:spPr>
          <a:xfrm>
            <a:off x="0" y="0"/>
            <a:ext cx="12192000" cy="6858000"/>
          </a:xfrm>
          <a:prstGeom prst="rect">
            <a:avLst/>
          </a:prstGeom>
        </p:spPr>
      </p:pic>
      <p:sp>
        <p:nvSpPr>
          <p:cNvPr id="6" name="Rectángulo redondeado 9"/>
          <p:cNvSpPr/>
          <p:nvPr/>
        </p:nvSpPr>
        <p:spPr>
          <a:xfrm>
            <a:off x="8200799" y="232557"/>
            <a:ext cx="3066757" cy="1491176"/>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800" b="1" dirty="0"/>
              <a:t>Llenamos los valores o no (opcional).</a:t>
            </a:r>
          </a:p>
        </p:txBody>
      </p:sp>
    </p:spTree>
    <p:extLst>
      <p:ext uri="{BB962C8B-B14F-4D97-AF65-F5344CB8AC3E}">
        <p14:creationId xmlns:p14="http://schemas.microsoft.com/office/powerpoint/2010/main" val="16936868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913795" y="956603"/>
            <a:ext cx="10353762" cy="4834597"/>
          </a:xfrm>
        </p:spPr>
        <p:txBody>
          <a:bodyPr>
            <a:noAutofit/>
          </a:bodyPr>
          <a:lstStyle/>
          <a:p>
            <a:pPr algn="just"/>
            <a:r>
              <a:rPr lang="es-MX" sz="3600" dirty="0"/>
              <a:t>Si eres un desarrollador, es bastante probable que tengas en tu carpeta personal un directorio llamado proyectos, código o de otra forma en la que guardes todos tus distintos proyectos de trabajo, escuela,  tiempo libre. </a:t>
            </a:r>
          </a:p>
          <a:p>
            <a:pPr algn="just"/>
            <a:r>
              <a:rPr lang="es-MX" sz="3600" dirty="0"/>
              <a:t>Siempre deseando que no les ocurra nada. </a:t>
            </a:r>
          </a:p>
        </p:txBody>
      </p:sp>
    </p:spTree>
    <p:extLst>
      <p:ext uri="{BB962C8B-B14F-4D97-AF65-F5344CB8AC3E}">
        <p14:creationId xmlns:p14="http://schemas.microsoft.com/office/powerpoint/2010/main" val="35359234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a:p>
        </p:txBody>
      </p:sp>
      <p:pic>
        <p:nvPicPr>
          <p:cNvPr id="5" name="Imagen 4"/>
          <p:cNvPicPr>
            <a:picLocks noChangeAspect="1"/>
          </p:cNvPicPr>
          <p:nvPr/>
        </p:nvPicPr>
        <p:blipFill rotWithShape="1">
          <a:blip r:embed="rId2"/>
          <a:srcRect l="17890" t="-34864" r="8495" b="5772"/>
          <a:stretch/>
        </p:blipFill>
        <p:spPr>
          <a:xfrm>
            <a:off x="-1" y="-2328341"/>
            <a:ext cx="12192001" cy="9186341"/>
          </a:xfrm>
          <a:prstGeom prst="rect">
            <a:avLst/>
          </a:prstGeom>
        </p:spPr>
      </p:pic>
      <p:sp>
        <p:nvSpPr>
          <p:cNvPr id="6" name="Flecha abajo 8"/>
          <p:cNvSpPr/>
          <p:nvPr/>
        </p:nvSpPr>
        <p:spPr>
          <a:xfrm rot="4234626">
            <a:off x="8954549" y="2258408"/>
            <a:ext cx="635726" cy="1839058"/>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9636564" y="2531339"/>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253819780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a:p>
        </p:txBody>
      </p:sp>
      <p:pic>
        <p:nvPicPr>
          <p:cNvPr id="4" name="Imagen 3"/>
          <p:cNvPicPr>
            <a:picLocks noChangeAspect="1"/>
          </p:cNvPicPr>
          <p:nvPr/>
        </p:nvPicPr>
        <p:blipFill rotWithShape="1">
          <a:blip r:embed="rId2"/>
          <a:srcRect l="17885" t="-5541" r="8615" b="5541"/>
          <a:stretch/>
        </p:blipFill>
        <p:spPr>
          <a:xfrm>
            <a:off x="-1" y="-335952"/>
            <a:ext cx="12192001" cy="7193952"/>
          </a:xfrm>
          <a:prstGeom prst="rect">
            <a:avLst/>
          </a:prstGeom>
        </p:spPr>
      </p:pic>
      <p:sp>
        <p:nvSpPr>
          <p:cNvPr id="6" name="Rectángulo redondeado 9"/>
          <p:cNvSpPr/>
          <p:nvPr/>
        </p:nvSpPr>
        <p:spPr>
          <a:xfrm>
            <a:off x="7484012" y="1757976"/>
            <a:ext cx="4317512" cy="1716743"/>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800" b="1" dirty="0"/>
              <a:t>Verificamos nuestra cuenta de </a:t>
            </a:r>
            <a:r>
              <a:rPr lang="es-MX" sz="2800" b="1" dirty="0" err="1"/>
              <a:t>Github</a:t>
            </a:r>
            <a:r>
              <a:rPr lang="es-MX" sz="2800" b="1" dirty="0"/>
              <a:t> desde nuestro correo.</a:t>
            </a:r>
          </a:p>
        </p:txBody>
      </p:sp>
    </p:spTree>
    <p:extLst>
      <p:ext uri="{BB962C8B-B14F-4D97-AF65-F5344CB8AC3E}">
        <p14:creationId xmlns:p14="http://schemas.microsoft.com/office/powerpoint/2010/main" val="184142954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a:p>
        </p:txBody>
      </p:sp>
      <p:pic>
        <p:nvPicPr>
          <p:cNvPr id="4" name="Imagen 3"/>
          <p:cNvPicPr>
            <a:picLocks noChangeAspect="1"/>
          </p:cNvPicPr>
          <p:nvPr/>
        </p:nvPicPr>
        <p:blipFill rotWithShape="1">
          <a:blip r:embed="rId2"/>
          <a:srcRect l="17885" t="2848" r="8961" b="5005"/>
          <a:stretch/>
        </p:blipFill>
        <p:spPr>
          <a:xfrm>
            <a:off x="0" y="0"/>
            <a:ext cx="12192000" cy="6858000"/>
          </a:xfrm>
          <a:prstGeom prst="rect">
            <a:avLst/>
          </a:prstGeom>
        </p:spPr>
      </p:pic>
      <p:sp>
        <p:nvSpPr>
          <p:cNvPr id="5" name="Flecha abajo 8"/>
          <p:cNvSpPr/>
          <p:nvPr/>
        </p:nvSpPr>
        <p:spPr>
          <a:xfrm rot="3347255">
            <a:off x="9071424" y="2279709"/>
            <a:ext cx="635726" cy="1839058"/>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a:off x="9733681" y="2259218"/>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59974167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a:p>
        </p:txBody>
      </p:sp>
      <p:pic>
        <p:nvPicPr>
          <p:cNvPr id="4" name="Imagen 3"/>
          <p:cNvPicPr>
            <a:picLocks noChangeAspect="1"/>
          </p:cNvPicPr>
          <p:nvPr/>
        </p:nvPicPr>
        <p:blipFill rotWithShape="1">
          <a:blip r:embed="rId2"/>
          <a:srcRect l="17654" t="6338" r="9077" b="5619"/>
          <a:stretch/>
        </p:blipFill>
        <p:spPr>
          <a:xfrm>
            <a:off x="0" y="-1"/>
            <a:ext cx="12192000" cy="6880895"/>
          </a:xfrm>
          <a:prstGeom prst="rect">
            <a:avLst/>
          </a:prstGeom>
        </p:spPr>
      </p:pic>
      <p:sp>
        <p:nvSpPr>
          <p:cNvPr id="6" name="Rectángulo redondeado 9"/>
          <p:cNvSpPr/>
          <p:nvPr/>
        </p:nvSpPr>
        <p:spPr>
          <a:xfrm>
            <a:off x="8597320" y="464233"/>
            <a:ext cx="3132458" cy="1861051"/>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Llenamos todos los datos</a:t>
            </a:r>
          </a:p>
        </p:txBody>
      </p:sp>
    </p:spTree>
    <p:extLst>
      <p:ext uri="{BB962C8B-B14F-4D97-AF65-F5344CB8AC3E}">
        <p14:creationId xmlns:p14="http://schemas.microsoft.com/office/powerpoint/2010/main" val="303899895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a:p>
        </p:txBody>
      </p:sp>
      <p:pic>
        <p:nvPicPr>
          <p:cNvPr id="4" name="Imagen 3"/>
          <p:cNvPicPr>
            <a:picLocks noChangeAspect="1"/>
          </p:cNvPicPr>
          <p:nvPr/>
        </p:nvPicPr>
        <p:blipFill rotWithShape="1">
          <a:blip r:embed="rId2"/>
          <a:srcRect l="17769" t="6132" r="10461" b="5824"/>
          <a:stretch/>
        </p:blipFill>
        <p:spPr>
          <a:xfrm>
            <a:off x="0" y="0"/>
            <a:ext cx="12192000" cy="6879170"/>
          </a:xfrm>
          <a:prstGeom prst="rect">
            <a:avLst/>
          </a:prstGeom>
        </p:spPr>
      </p:pic>
      <p:sp>
        <p:nvSpPr>
          <p:cNvPr id="5" name="Flecha abajo 8"/>
          <p:cNvSpPr/>
          <p:nvPr/>
        </p:nvSpPr>
        <p:spPr>
          <a:xfrm rot="4153332">
            <a:off x="5586799" y="3378818"/>
            <a:ext cx="635726" cy="4611584"/>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a:off x="6931542" y="4380233"/>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
        <p:nvSpPr>
          <p:cNvPr id="7" name="Flecha abajo 8"/>
          <p:cNvSpPr/>
          <p:nvPr/>
        </p:nvSpPr>
        <p:spPr>
          <a:xfrm rot="18347491">
            <a:off x="1647903" y="4730752"/>
            <a:ext cx="340264" cy="533682"/>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8" name="Rectángulo redondeado 9"/>
          <p:cNvSpPr/>
          <p:nvPr/>
        </p:nvSpPr>
        <p:spPr>
          <a:xfrm>
            <a:off x="365760" y="4380232"/>
            <a:ext cx="1420837" cy="573593"/>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1400" b="1" dirty="0"/>
              <a:t>Importante</a:t>
            </a:r>
          </a:p>
        </p:txBody>
      </p:sp>
    </p:spTree>
    <p:extLst>
      <p:ext uri="{BB962C8B-B14F-4D97-AF65-F5344CB8AC3E}">
        <p14:creationId xmlns:p14="http://schemas.microsoft.com/office/powerpoint/2010/main" val="249886143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sz="4400" dirty="0"/>
              <a:t>Repositorio</a:t>
            </a:r>
            <a:endParaRPr lang="es-MX" dirty="0"/>
          </a:p>
        </p:txBody>
      </p:sp>
      <p:sp>
        <p:nvSpPr>
          <p:cNvPr id="3" name="Marcador de contenido 2"/>
          <p:cNvSpPr>
            <a:spLocks noGrp="1"/>
          </p:cNvSpPr>
          <p:nvPr>
            <p:ph idx="1"/>
          </p:nvPr>
        </p:nvSpPr>
        <p:spPr/>
        <p:txBody>
          <a:bodyPr>
            <a:normAutofit/>
          </a:bodyPr>
          <a:lstStyle/>
          <a:p>
            <a:pPr algn="just"/>
            <a:r>
              <a:rPr lang="es-MX" sz="4000" dirty="0"/>
              <a:t>Acabamos de crear nuestro repositorio ideal para nuestros proyectos, en este caso para nuestro curso de android.</a:t>
            </a:r>
          </a:p>
        </p:txBody>
      </p:sp>
    </p:spTree>
    <p:extLst>
      <p:ext uri="{BB962C8B-B14F-4D97-AF65-F5344CB8AC3E}">
        <p14:creationId xmlns:p14="http://schemas.microsoft.com/office/powerpoint/2010/main" val="89593015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a:p>
        </p:txBody>
      </p:sp>
      <p:pic>
        <p:nvPicPr>
          <p:cNvPr id="4" name="Imagen 3"/>
          <p:cNvPicPr>
            <a:picLocks noChangeAspect="1"/>
          </p:cNvPicPr>
          <p:nvPr/>
        </p:nvPicPr>
        <p:blipFill rotWithShape="1">
          <a:blip r:embed="rId2"/>
          <a:srcRect l="17770" t="6338" r="9654" b="5620"/>
          <a:stretch/>
        </p:blipFill>
        <p:spPr>
          <a:xfrm>
            <a:off x="0" y="0"/>
            <a:ext cx="12192000" cy="6858000"/>
          </a:xfrm>
          <a:prstGeom prst="rect">
            <a:avLst/>
          </a:prstGeom>
        </p:spPr>
      </p:pic>
    </p:spTree>
    <p:extLst>
      <p:ext uri="{BB962C8B-B14F-4D97-AF65-F5344CB8AC3E}">
        <p14:creationId xmlns:p14="http://schemas.microsoft.com/office/powerpoint/2010/main" val="195410572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sz="4000" dirty="0"/>
              <a:t>Planes de </a:t>
            </a:r>
            <a:r>
              <a:rPr lang="es-MX" sz="4000" dirty="0" err="1"/>
              <a:t>github</a:t>
            </a:r>
            <a:r>
              <a:rPr lang="es-MX" sz="4000" dirty="0"/>
              <a:t> </a:t>
            </a:r>
            <a:br>
              <a:rPr lang="es-MX" dirty="0"/>
            </a:br>
            <a:endParaRPr lang="es-MX" dirty="0"/>
          </a:p>
        </p:txBody>
      </p:sp>
      <p:sp>
        <p:nvSpPr>
          <p:cNvPr id="3" name="Marcador de contenido 2"/>
          <p:cNvSpPr>
            <a:spLocks noGrp="1"/>
          </p:cNvSpPr>
          <p:nvPr>
            <p:ph idx="1"/>
          </p:nvPr>
        </p:nvSpPr>
        <p:spPr/>
        <p:txBody>
          <a:bodyPr/>
          <a:lstStyle/>
          <a:p>
            <a:pPr algn="ctr"/>
            <a:r>
              <a:rPr lang="es-MX" sz="4000" dirty="0"/>
              <a:t>Gratuitos </a:t>
            </a:r>
          </a:p>
          <a:p>
            <a:pPr algn="ctr"/>
            <a:endParaRPr lang="es-MX" sz="4000" dirty="0"/>
          </a:p>
          <a:p>
            <a:pPr algn="ctr"/>
            <a:r>
              <a:rPr lang="es-MX" sz="4000" dirty="0"/>
              <a:t>Privados </a:t>
            </a:r>
          </a:p>
          <a:p>
            <a:endParaRPr lang="es-MX" dirty="0"/>
          </a:p>
        </p:txBody>
      </p:sp>
    </p:spTree>
    <p:extLst>
      <p:ext uri="{BB962C8B-B14F-4D97-AF65-F5344CB8AC3E}">
        <p14:creationId xmlns:p14="http://schemas.microsoft.com/office/powerpoint/2010/main" val="48604189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Gratuitos </a:t>
            </a:r>
            <a:br>
              <a:rPr lang="es-MX" dirty="0"/>
            </a:br>
            <a:endParaRPr lang="es-MX" dirty="0"/>
          </a:p>
        </p:txBody>
      </p:sp>
      <p:sp>
        <p:nvSpPr>
          <p:cNvPr id="3" name="Marcador de contenido 2"/>
          <p:cNvSpPr>
            <a:spLocks noGrp="1"/>
          </p:cNvSpPr>
          <p:nvPr>
            <p:ph idx="1"/>
          </p:nvPr>
        </p:nvSpPr>
        <p:spPr/>
        <p:txBody>
          <a:bodyPr>
            <a:normAutofit fontScale="92500"/>
          </a:bodyPr>
          <a:lstStyle/>
          <a:p>
            <a:pPr algn="just"/>
            <a:r>
              <a:rPr lang="es-MX" sz="3600" dirty="0"/>
              <a:t>Proyectos abiertos, cualquier persona puede ver nuestros proyectos, cualquiera puede modificar, compartir</a:t>
            </a:r>
          </a:p>
          <a:p>
            <a:pPr algn="just"/>
            <a:r>
              <a:rPr lang="es-MX" sz="3600" dirty="0"/>
              <a:t>Pero si eres una empresa ocupas hacerlo privado porque ocupas comer y no trabajar gratis.</a:t>
            </a:r>
          </a:p>
          <a:p>
            <a:endParaRPr lang="es-MX" dirty="0"/>
          </a:p>
        </p:txBody>
      </p:sp>
    </p:spTree>
    <p:extLst>
      <p:ext uri="{BB962C8B-B14F-4D97-AF65-F5344CB8AC3E}">
        <p14:creationId xmlns:p14="http://schemas.microsoft.com/office/powerpoint/2010/main" val="204768810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Privados</a:t>
            </a:r>
          </a:p>
        </p:txBody>
      </p:sp>
      <p:sp>
        <p:nvSpPr>
          <p:cNvPr id="3" name="Marcador de contenido 2"/>
          <p:cNvSpPr>
            <a:spLocks noGrp="1"/>
          </p:cNvSpPr>
          <p:nvPr>
            <p:ph idx="1"/>
          </p:nvPr>
        </p:nvSpPr>
        <p:spPr/>
        <p:txBody>
          <a:bodyPr>
            <a:normAutofit lnSpcReduction="10000"/>
          </a:bodyPr>
          <a:lstStyle/>
          <a:p>
            <a:pPr algn="just"/>
            <a:r>
              <a:rPr lang="es-MX" sz="3200" dirty="0"/>
              <a:t>Se paga una cuota mensual</a:t>
            </a:r>
          </a:p>
          <a:p>
            <a:pPr algn="just"/>
            <a:r>
              <a:rPr lang="es-MX" sz="3200" dirty="0"/>
              <a:t>Repositorios privados, e invitar a otras personas que pueden trabajar en esos repositorios privados</a:t>
            </a:r>
          </a:p>
          <a:p>
            <a:pPr algn="just"/>
            <a:r>
              <a:rPr lang="es-MX" sz="3200" dirty="0" err="1"/>
              <a:t>Student</a:t>
            </a:r>
            <a:r>
              <a:rPr lang="es-MX" sz="3200" dirty="0"/>
              <a:t> </a:t>
            </a:r>
            <a:r>
              <a:rPr lang="es-MX" sz="3200" dirty="0" err="1"/>
              <a:t>Developer</a:t>
            </a:r>
            <a:r>
              <a:rPr lang="es-MX" sz="3200" dirty="0"/>
              <a:t> Pack: Acreditar que estas estudiando con tu cuenta de la universidad de manera gratuita. Mientras seas estudiante.</a:t>
            </a:r>
          </a:p>
          <a:p>
            <a:endParaRPr lang="es-MX" dirty="0"/>
          </a:p>
        </p:txBody>
      </p:sp>
    </p:spTree>
    <p:extLst>
      <p:ext uri="{BB962C8B-B14F-4D97-AF65-F5344CB8AC3E}">
        <p14:creationId xmlns:p14="http://schemas.microsoft.com/office/powerpoint/2010/main" val="19643503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MX" dirty="0"/>
              <a:t> </a:t>
            </a:r>
            <a:br>
              <a:rPr lang="es-MX" dirty="0"/>
            </a:br>
            <a:r>
              <a:rPr lang="es-MX" dirty="0"/>
              <a:t>¿Porque usar </a:t>
            </a:r>
            <a:r>
              <a:rPr lang="es-MX" dirty="0" err="1"/>
              <a:t>git</a:t>
            </a:r>
            <a:r>
              <a:rPr lang="es-MX" dirty="0"/>
              <a:t>?  </a:t>
            </a:r>
            <a:br>
              <a:rPr lang="es-MX" dirty="0"/>
            </a:br>
            <a:endParaRPr lang="es-MX" dirty="0"/>
          </a:p>
        </p:txBody>
      </p:sp>
      <p:sp>
        <p:nvSpPr>
          <p:cNvPr id="3" name="Marcador de contenido 2"/>
          <p:cNvSpPr>
            <a:spLocks noGrp="1"/>
          </p:cNvSpPr>
          <p:nvPr>
            <p:ph idx="1"/>
          </p:nvPr>
        </p:nvSpPr>
        <p:spPr/>
        <p:txBody>
          <a:bodyPr/>
          <a:lstStyle/>
          <a:p>
            <a:pPr algn="just"/>
            <a:r>
              <a:rPr lang="es-MX" sz="4000" dirty="0"/>
              <a:t>El mundo, destino, universo simplemente esta en tu contra o no le caes bien y siempre debes tener la seguridad de que tu código estará cuando lo necesites.</a:t>
            </a:r>
          </a:p>
          <a:p>
            <a:endParaRPr lang="es-MX" dirty="0"/>
          </a:p>
        </p:txBody>
      </p:sp>
    </p:spTree>
    <p:extLst>
      <p:ext uri="{BB962C8B-B14F-4D97-AF65-F5344CB8AC3E}">
        <p14:creationId xmlns:p14="http://schemas.microsoft.com/office/powerpoint/2010/main" val="252584821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a:p>
        </p:txBody>
      </p:sp>
      <p:pic>
        <p:nvPicPr>
          <p:cNvPr id="5" name="Imagen 4"/>
          <p:cNvPicPr>
            <a:picLocks noChangeAspect="1"/>
          </p:cNvPicPr>
          <p:nvPr/>
        </p:nvPicPr>
        <p:blipFill rotWithShape="1">
          <a:blip r:embed="rId2"/>
          <a:srcRect l="17999" t="6724" r="8500" b="5632"/>
          <a:stretch/>
        </p:blipFill>
        <p:spPr>
          <a:xfrm>
            <a:off x="0" y="0"/>
            <a:ext cx="12192000" cy="6858000"/>
          </a:xfrm>
          <a:prstGeom prst="rect">
            <a:avLst/>
          </a:prstGeom>
        </p:spPr>
      </p:pic>
    </p:spTree>
    <p:extLst>
      <p:ext uri="{BB962C8B-B14F-4D97-AF65-F5344CB8AC3E}">
        <p14:creationId xmlns:p14="http://schemas.microsoft.com/office/powerpoint/2010/main" val="281180609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Pestaña CODE</a:t>
            </a:r>
          </a:p>
        </p:txBody>
      </p:sp>
      <p:sp>
        <p:nvSpPr>
          <p:cNvPr id="3" name="Marcador de contenido 2"/>
          <p:cNvSpPr>
            <a:spLocks noGrp="1"/>
          </p:cNvSpPr>
          <p:nvPr>
            <p:ph idx="1"/>
          </p:nvPr>
        </p:nvSpPr>
        <p:spPr/>
        <p:txBody>
          <a:bodyPr/>
          <a:lstStyle/>
          <a:p>
            <a:pPr lvl="0" algn="just"/>
            <a:r>
              <a:rPr lang="es-MX" sz="3200" dirty="0">
                <a:solidFill>
                  <a:prstClr val="white"/>
                </a:solidFill>
              </a:rPr>
              <a:t>En la pestaña de CODE podemos visualizar el historial de cambios y los códigos que vamos subiendo se ven aquí.  Se puede descargar el código aquí y en la rama que ocupemos con el botón Download (botón verde).</a:t>
            </a:r>
          </a:p>
          <a:p>
            <a:endParaRPr lang="es-MX" dirty="0"/>
          </a:p>
        </p:txBody>
      </p:sp>
    </p:spTree>
    <p:extLst>
      <p:ext uri="{BB962C8B-B14F-4D97-AF65-F5344CB8AC3E}">
        <p14:creationId xmlns:p14="http://schemas.microsoft.com/office/powerpoint/2010/main" val="227719355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a:p>
        </p:txBody>
      </p:sp>
      <p:pic>
        <p:nvPicPr>
          <p:cNvPr id="4" name="Imagen 3"/>
          <p:cNvPicPr>
            <a:picLocks noChangeAspect="1"/>
          </p:cNvPicPr>
          <p:nvPr/>
        </p:nvPicPr>
        <p:blipFill rotWithShape="1">
          <a:blip r:embed="rId2"/>
          <a:srcRect l="17424" t="-25" r="8615" b="5824"/>
          <a:stretch/>
        </p:blipFill>
        <p:spPr>
          <a:xfrm>
            <a:off x="0" y="0"/>
            <a:ext cx="12192000" cy="6858000"/>
          </a:xfrm>
          <a:prstGeom prst="rect">
            <a:avLst/>
          </a:prstGeom>
        </p:spPr>
      </p:pic>
    </p:spTree>
    <p:extLst>
      <p:ext uri="{BB962C8B-B14F-4D97-AF65-F5344CB8AC3E}">
        <p14:creationId xmlns:p14="http://schemas.microsoft.com/office/powerpoint/2010/main" val="24255947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Pestaña </a:t>
            </a:r>
            <a:r>
              <a:rPr lang="es-MX" dirty="0" err="1"/>
              <a:t>Issue</a:t>
            </a:r>
            <a:r>
              <a:rPr lang="es-MX" dirty="0"/>
              <a:t> (Problemas)</a:t>
            </a:r>
          </a:p>
        </p:txBody>
      </p:sp>
      <p:sp>
        <p:nvSpPr>
          <p:cNvPr id="3" name="Marcador de contenido 2"/>
          <p:cNvSpPr>
            <a:spLocks noGrp="1"/>
          </p:cNvSpPr>
          <p:nvPr>
            <p:ph idx="1"/>
          </p:nvPr>
        </p:nvSpPr>
        <p:spPr/>
        <p:txBody>
          <a:bodyPr>
            <a:noAutofit/>
          </a:bodyPr>
          <a:lstStyle/>
          <a:p>
            <a:pPr algn="just"/>
            <a:r>
              <a:rPr lang="es-MX" sz="2800" dirty="0">
                <a:effectLst/>
              </a:rPr>
              <a:t>Los </a:t>
            </a:r>
            <a:r>
              <a:rPr lang="es-MX" sz="2800" dirty="0" err="1">
                <a:effectLst/>
              </a:rPr>
              <a:t>Issues</a:t>
            </a:r>
            <a:r>
              <a:rPr lang="es-MX" sz="2800" dirty="0">
                <a:effectLst/>
              </a:rPr>
              <a:t> se utilizan para realizar un seguimiento de todos, los insectos, las peticiones de características, y más. A medida que se crean </a:t>
            </a:r>
            <a:r>
              <a:rPr lang="es-MX" sz="2800" dirty="0" err="1">
                <a:effectLst/>
              </a:rPr>
              <a:t>Issues</a:t>
            </a:r>
            <a:r>
              <a:rPr lang="es-MX" sz="2800" dirty="0">
                <a:effectLst/>
              </a:rPr>
              <a:t>, aparecerán de aquí en una lista de búsqueda y filtrable. Para empezar, se debe crear un problema.</a:t>
            </a:r>
            <a:r>
              <a:rPr lang="es-MX" sz="2800" dirty="0"/>
              <a:t> Los usuarios de nuestra aplicación o de nuestra librería reporten problemas de nuestra aplicación. Gestionar las tareas de un equipo, para agregar una nueva versión y repartir el trabajo.</a:t>
            </a:r>
          </a:p>
          <a:p>
            <a:pPr algn="just"/>
            <a:endParaRPr lang="es-MX" sz="3600" dirty="0"/>
          </a:p>
        </p:txBody>
      </p:sp>
    </p:spTree>
    <p:extLst>
      <p:ext uri="{BB962C8B-B14F-4D97-AF65-F5344CB8AC3E}">
        <p14:creationId xmlns:p14="http://schemas.microsoft.com/office/powerpoint/2010/main" val="94103582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¿Qué puedo guardar?</a:t>
            </a:r>
          </a:p>
        </p:txBody>
      </p:sp>
      <p:sp>
        <p:nvSpPr>
          <p:cNvPr id="3" name="Marcador de contenido 2"/>
          <p:cNvSpPr>
            <a:spLocks noGrp="1"/>
          </p:cNvSpPr>
          <p:nvPr>
            <p:ph idx="1"/>
          </p:nvPr>
        </p:nvSpPr>
        <p:spPr/>
        <p:txBody>
          <a:bodyPr/>
          <a:lstStyle/>
          <a:p>
            <a:r>
              <a:rPr lang="es-MX" sz="3200" dirty="0"/>
              <a:t>Programa de escritorio </a:t>
            </a:r>
          </a:p>
          <a:p>
            <a:r>
              <a:rPr lang="es-MX" sz="3200" dirty="0"/>
              <a:t>Aplicación de móvil </a:t>
            </a:r>
          </a:p>
          <a:p>
            <a:r>
              <a:rPr lang="es-MX" sz="3200" dirty="0"/>
              <a:t>Apuntes de la escuela</a:t>
            </a:r>
          </a:p>
          <a:p>
            <a:r>
              <a:rPr lang="es-MX" sz="3200" dirty="0"/>
              <a:t>Paginas web</a:t>
            </a:r>
          </a:p>
          <a:p>
            <a:endParaRPr lang="es-MX" dirty="0"/>
          </a:p>
        </p:txBody>
      </p:sp>
    </p:spTree>
    <p:extLst>
      <p:ext uri="{BB962C8B-B14F-4D97-AF65-F5344CB8AC3E}">
        <p14:creationId xmlns:p14="http://schemas.microsoft.com/office/powerpoint/2010/main" val="56209674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effectLst/>
              </a:rPr>
              <a:t>Requisitos del </a:t>
            </a:r>
            <a:r>
              <a:rPr lang="es-MX" dirty="0" err="1">
                <a:effectLst/>
              </a:rPr>
              <a:t>STARTer</a:t>
            </a:r>
            <a:r>
              <a:rPr lang="es-MX" dirty="0">
                <a:effectLst/>
              </a:rPr>
              <a:t> Pack</a:t>
            </a:r>
            <a:br>
              <a:rPr lang="es-MX" dirty="0">
                <a:effectLst/>
              </a:rPr>
            </a:br>
            <a:endParaRPr lang="es-MX" dirty="0"/>
          </a:p>
        </p:txBody>
      </p:sp>
      <p:sp>
        <p:nvSpPr>
          <p:cNvPr id="3" name="Marcador de contenido 2"/>
          <p:cNvSpPr>
            <a:spLocks noGrp="1"/>
          </p:cNvSpPr>
          <p:nvPr>
            <p:ph idx="1"/>
          </p:nvPr>
        </p:nvSpPr>
        <p:spPr>
          <a:xfrm>
            <a:off x="913795" y="1561515"/>
            <a:ext cx="10353762" cy="4586068"/>
          </a:xfrm>
        </p:spPr>
        <p:txBody>
          <a:bodyPr>
            <a:noAutofit/>
          </a:bodyPr>
          <a:lstStyle/>
          <a:p>
            <a:pPr algn="just"/>
            <a:r>
              <a:rPr lang="es-MX" sz="3200" dirty="0">
                <a:effectLst/>
              </a:rPr>
              <a:t>Si usted es un estudiante de edad 13+ y se inscribió en un curso de grado o diploma de concesión de estudio, el desarrollador GitHub </a:t>
            </a:r>
            <a:r>
              <a:rPr lang="es-MX" sz="3200" dirty="0" err="1">
                <a:effectLst/>
              </a:rPr>
              <a:t>Student</a:t>
            </a:r>
            <a:r>
              <a:rPr lang="es-MX" sz="3200" dirty="0">
                <a:effectLst/>
              </a:rPr>
              <a:t> Pack es para usted. Todo lo que necesita es una dirección de correo electrónico emitido por la escuela, tarjeta de identificación válida del estudiante, u otra prueba oficial de la inscripción.</a:t>
            </a:r>
            <a:endParaRPr lang="es-MX" sz="3200" dirty="0"/>
          </a:p>
        </p:txBody>
      </p:sp>
    </p:spTree>
    <p:extLst>
      <p:ext uri="{BB962C8B-B14F-4D97-AF65-F5344CB8AC3E}">
        <p14:creationId xmlns:p14="http://schemas.microsoft.com/office/powerpoint/2010/main" val="60979454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sz="3600" dirty="0">
                <a:solidFill>
                  <a:prstClr val="white"/>
                </a:solidFill>
                <a:effectLst/>
              </a:rPr>
              <a:t>Obtenga su paquete</a:t>
            </a:r>
            <a:br>
              <a:rPr lang="es-MX" sz="3600" dirty="0">
                <a:solidFill>
                  <a:prstClr val="white"/>
                </a:solidFill>
                <a:effectLst/>
              </a:rPr>
            </a:br>
            <a:endParaRPr lang="es-MX" dirty="0"/>
          </a:p>
        </p:txBody>
      </p:sp>
      <p:sp>
        <p:nvSpPr>
          <p:cNvPr id="3" name="Marcador de contenido 2"/>
          <p:cNvSpPr>
            <a:spLocks noGrp="1"/>
          </p:cNvSpPr>
          <p:nvPr>
            <p:ph idx="1"/>
          </p:nvPr>
        </p:nvSpPr>
        <p:spPr/>
        <p:txBody>
          <a:bodyPr/>
          <a:lstStyle/>
          <a:p>
            <a:pPr lvl="0" algn="just"/>
            <a:r>
              <a:rPr lang="es-MX" sz="3600" dirty="0">
                <a:solidFill>
                  <a:prstClr val="white"/>
                </a:solidFill>
                <a:effectLst/>
              </a:rPr>
              <a:t>Para conseguir el acceso al paquete, tendremos que verificar su condición de estudiante. Inicia sesión utilizando el formulario y le enviaremos un correo electrónico una vez que se haya verificado.</a:t>
            </a:r>
          </a:p>
          <a:p>
            <a:endParaRPr lang="es-MX" dirty="0"/>
          </a:p>
        </p:txBody>
      </p:sp>
    </p:spTree>
    <p:extLst>
      <p:ext uri="{BB962C8B-B14F-4D97-AF65-F5344CB8AC3E}">
        <p14:creationId xmlns:p14="http://schemas.microsoft.com/office/powerpoint/2010/main" val="80769051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Como saber mi correo UANL</a:t>
            </a:r>
          </a:p>
        </p:txBody>
      </p:sp>
      <p:sp>
        <p:nvSpPr>
          <p:cNvPr id="3" name="Marcador de contenido 2"/>
          <p:cNvSpPr>
            <a:spLocks noGrp="1"/>
          </p:cNvSpPr>
          <p:nvPr>
            <p:ph idx="1"/>
          </p:nvPr>
        </p:nvSpPr>
        <p:spPr/>
        <p:txBody>
          <a:bodyPr>
            <a:normAutofit/>
          </a:bodyPr>
          <a:lstStyle/>
          <a:p>
            <a:pPr algn="just"/>
            <a:r>
              <a:rPr lang="es-MX" sz="4400" dirty="0"/>
              <a:t>Debido a que hubo un cambio de como ingresar en el semestre Ene-</a:t>
            </a:r>
            <a:r>
              <a:rPr lang="es-MX" sz="4400" dirty="0" err="1"/>
              <a:t>Ago</a:t>
            </a:r>
            <a:r>
              <a:rPr lang="es-MX" sz="4400" dirty="0"/>
              <a:t> 2017 harán lo siguiente.</a:t>
            </a:r>
          </a:p>
        </p:txBody>
      </p:sp>
    </p:spTree>
    <p:extLst>
      <p:ext uri="{BB962C8B-B14F-4D97-AF65-F5344CB8AC3E}">
        <p14:creationId xmlns:p14="http://schemas.microsoft.com/office/powerpoint/2010/main" val="195535688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32548" y="2141517"/>
            <a:ext cx="10353761" cy="1326321"/>
          </a:xfrm>
        </p:spPr>
        <p:txBody>
          <a:bodyPr/>
          <a:lstStyle/>
          <a:p>
            <a:r>
              <a:rPr lang="es-MX" dirty="0"/>
              <a:t>Ingresan a su </a:t>
            </a:r>
            <a:r>
              <a:rPr lang="es-MX" dirty="0" err="1"/>
              <a:t>siase</a:t>
            </a:r>
            <a:r>
              <a:rPr lang="es-MX" dirty="0"/>
              <a:t> con su cuenta normal.</a:t>
            </a:r>
          </a:p>
        </p:txBody>
      </p:sp>
    </p:spTree>
    <p:extLst>
      <p:ext uri="{BB962C8B-B14F-4D97-AF65-F5344CB8AC3E}">
        <p14:creationId xmlns:p14="http://schemas.microsoft.com/office/powerpoint/2010/main" val="697019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dirty="0"/>
          </a:p>
        </p:txBody>
      </p:sp>
      <p:pic>
        <p:nvPicPr>
          <p:cNvPr id="6" name="Imagen 5"/>
          <p:cNvPicPr>
            <a:picLocks noChangeAspect="1"/>
          </p:cNvPicPr>
          <p:nvPr/>
        </p:nvPicPr>
        <p:blipFill rotWithShape="1">
          <a:blip r:embed="rId2"/>
          <a:srcRect t="6927" r="1355" b="36624"/>
          <a:stretch/>
        </p:blipFill>
        <p:spPr>
          <a:xfrm>
            <a:off x="0" y="0"/>
            <a:ext cx="12191999" cy="6858000"/>
          </a:xfrm>
          <a:prstGeom prst="rect">
            <a:avLst/>
          </a:prstGeom>
        </p:spPr>
      </p:pic>
      <p:sp>
        <p:nvSpPr>
          <p:cNvPr id="7" name="Flecha abajo 8"/>
          <p:cNvSpPr/>
          <p:nvPr/>
        </p:nvSpPr>
        <p:spPr>
          <a:xfrm rot="3347255">
            <a:off x="9397322" y="3845320"/>
            <a:ext cx="635726" cy="1839058"/>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8" name="Rectángulo redondeado 9"/>
          <p:cNvSpPr/>
          <p:nvPr/>
        </p:nvSpPr>
        <p:spPr>
          <a:xfrm>
            <a:off x="7778338" y="2440279"/>
            <a:ext cx="4062744" cy="2179221"/>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Aquí se muestra su correo. Lo copian.</a:t>
            </a:r>
          </a:p>
        </p:txBody>
      </p:sp>
      <p:sp>
        <p:nvSpPr>
          <p:cNvPr id="9" name="Flecha abajo 8"/>
          <p:cNvSpPr/>
          <p:nvPr/>
        </p:nvSpPr>
        <p:spPr>
          <a:xfrm rot="18506048">
            <a:off x="1959763" y="3126865"/>
            <a:ext cx="419157" cy="1025005"/>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10" name="Rectángulo redondeado 9"/>
          <p:cNvSpPr/>
          <p:nvPr/>
        </p:nvSpPr>
        <p:spPr>
          <a:xfrm>
            <a:off x="913795" y="2833321"/>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1490495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Caso pantallazo azul</a:t>
            </a:r>
          </a:p>
        </p:txBody>
      </p:sp>
      <p:sp>
        <p:nvSpPr>
          <p:cNvPr id="3" name="Marcador de contenido 2"/>
          <p:cNvSpPr>
            <a:spLocks noGrp="1"/>
          </p:cNvSpPr>
          <p:nvPr>
            <p:ph idx="1"/>
          </p:nvPr>
        </p:nvSpPr>
        <p:spPr/>
        <p:txBody>
          <a:bodyPr>
            <a:normAutofit/>
          </a:bodyPr>
          <a:lstStyle/>
          <a:p>
            <a:pPr algn="just"/>
            <a:r>
              <a:rPr lang="es-MX" sz="4000" dirty="0"/>
              <a:t>Es bastante común el ordenador falla, o el disco duro dice que se va, y perdemos el acceso a todos nuestros archivos, a veces sale bien la recuperación y a veces no.</a:t>
            </a:r>
          </a:p>
          <a:p>
            <a:endParaRPr lang="es-MX" dirty="0"/>
          </a:p>
        </p:txBody>
      </p:sp>
    </p:spTree>
    <p:extLst>
      <p:ext uri="{BB962C8B-B14F-4D97-AF65-F5344CB8AC3E}">
        <p14:creationId xmlns:p14="http://schemas.microsoft.com/office/powerpoint/2010/main" val="205050053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a:p>
        </p:txBody>
      </p:sp>
      <p:pic>
        <p:nvPicPr>
          <p:cNvPr id="5" name="Imagen 4"/>
          <p:cNvPicPr>
            <a:picLocks noChangeAspect="1"/>
          </p:cNvPicPr>
          <p:nvPr/>
        </p:nvPicPr>
        <p:blipFill>
          <a:blip r:embed="rId2"/>
          <a:stretch>
            <a:fillRect/>
          </a:stretch>
        </p:blipFill>
        <p:spPr>
          <a:xfrm>
            <a:off x="0" y="1673"/>
            <a:ext cx="12192000" cy="6854653"/>
          </a:xfrm>
          <a:prstGeom prst="rect">
            <a:avLst/>
          </a:prstGeom>
        </p:spPr>
      </p:pic>
      <p:sp>
        <p:nvSpPr>
          <p:cNvPr id="6" name="Flecha abajo 8"/>
          <p:cNvSpPr/>
          <p:nvPr/>
        </p:nvSpPr>
        <p:spPr>
          <a:xfrm rot="3347255">
            <a:off x="7016993" y="1305933"/>
            <a:ext cx="635726" cy="1839058"/>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7213670" y="1433953"/>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222890951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0" y="1673"/>
            <a:ext cx="12192000" cy="6854653"/>
          </a:xfrm>
          <a:prstGeom prst="rect">
            <a:avLst/>
          </a:prstGeom>
        </p:spPr>
      </p:pic>
      <p:sp>
        <p:nvSpPr>
          <p:cNvPr id="6" name="Flecha abajo 8"/>
          <p:cNvSpPr/>
          <p:nvPr/>
        </p:nvSpPr>
        <p:spPr>
          <a:xfrm rot="3347255">
            <a:off x="7005118" y="1517439"/>
            <a:ext cx="635726" cy="1839058"/>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7002356" y="724395"/>
            <a:ext cx="4350454" cy="1819453"/>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Ahora entraremos al correo UANL</a:t>
            </a:r>
          </a:p>
        </p:txBody>
      </p:sp>
    </p:spTree>
    <p:extLst>
      <p:ext uri="{BB962C8B-B14F-4D97-AF65-F5344CB8AC3E}">
        <p14:creationId xmlns:p14="http://schemas.microsoft.com/office/powerpoint/2010/main" val="305183020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1"/>
          <p:cNvSpPr>
            <a:spLocks noGrp="1"/>
          </p:cNvSpPr>
          <p:nvPr>
            <p:ph type="title"/>
          </p:nvPr>
        </p:nvSpPr>
        <p:spPr>
          <a:xfrm>
            <a:off x="914400" y="2095500"/>
            <a:ext cx="10353675" cy="1327150"/>
          </a:xfrm>
        </p:spPr>
        <p:txBody>
          <a:bodyPr>
            <a:normAutofit/>
          </a:bodyPr>
          <a:lstStyle/>
          <a:p>
            <a:pPr algn="ctr"/>
            <a:r>
              <a:rPr lang="es-MX" sz="3600" dirty="0"/>
              <a:t>Verificar el correo de la escuela</a:t>
            </a:r>
          </a:p>
        </p:txBody>
      </p:sp>
    </p:spTree>
    <p:extLst>
      <p:ext uri="{BB962C8B-B14F-4D97-AF65-F5344CB8AC3E}">
        <p14:creationId xmlns:p14="http://schemas.microsoft.com/office/powerpoint/2010/main" val="387458707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Link para entrar a su correo universitario</a:t>
            </a:r>
          </a:p>
        </p:txBody>
      </p:sp>
      <p:sp>
        <p:nvSpPr>
          <p:cNvPr id="3" name="Marcador de contenido 2"/>
          <p:cNvSpPr>
            <a:spLocks noGrp="1"/>
          </p:cNvSpPr>
          <p:nvPr>
            <p:ph idx="1"/>
          </p:nvPr>
        </p:nvSpPr>
        <p:spPr/>
        <p:txBody>
          <a:bodyPr>
            <a:normAutofit/>
          </a:bodyPr>
          <a:lstStyle/>
          <a:p>
            <a:pPr algn="ctr"/>
            <a:r>
              <a:rPr lang="es-MX" sz="4400" dirty="0">
                <a:hlinkClick r:id="rId2"/>
              </a:rPr>
              <a:t>https://login.microsoftonline.com/</a:t>
            </a:r>
            <a:r>
              <a:rPr lang="es-MX" sz="4400" dirty="0"/>
              <a:t> </a:t>
            </a:r>
          </a:p>
        </p:txBody>
      </p:sp>
    </p:spTree>
    <p:extLst>
      <p:ext uri="{BB962C8B-B14F-4D97-AF65-F5344CB8AC3E}">
        <p14:creationId xmlns:p14="http://schemas.microsoft.com/office/powerpoint/2010/main" val="273861678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dirty="0"/>
          </a:p>
        </p:txBody>
      </p:sp>
      <p:pic>
        <p:nvPicPr>
          <p:cNvPr id="6" name="Imagen 5"/>
          <p:cNvPicPr>
            <a:picLocks noChangeAspect="1"/>
          </p:cNvPicPr>
          <p:nvPr/>
        </p:nvPicPr>
        <p:blipFill rotWithShape="1">
          <a:blip r:embed="rId2"/>
          <a:srcRect t="11601" r="6964" b="34026"/>
          <a:stretch/>
        </p:blipFill>
        <p:spPr>
          <a:xfrm>
            <a:off x="128" y="609600"/>
            <a:ext cx="12191872" cy="5700156"/>
          </a:xfrm>
          <a:prstGeom prst="rect">
            <a:avLst/>
          </a:prstGeom>
        </p:spPr>
      </p:pic>
      <p:sp>
        <p:nvSpPr>
          <p:cNvPr id="7" name="Flecha abajo 8"/>
          <p:cNvSpPr/>
          <p:nvPr/>
        </p:nvSpPr>
        <p:spPr>
          <a:xfrm rot="17485173">
            <a:off x="7385128" y="3024102"/>
            <a:ext cx="635726" cy="1839058"/>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8" name="Rectángulo redondeado 9"/>
          <p:cNvSpPr/>
          <p:nvPr/>
        </p:nvSpPr>
        <p:spPr>
          <a:xfrm>
            <a:off x="1840676" y="1780506"/>
            <a:ext cx="5789896" cy="2025706"/>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Su contraseña es la misma con la que entran al </a:t>
            </a:r>
            <a:r>
              <a:rPr lang="es-MX" sz="3600" b="1" dirty="0" err="1"/>
              <a:t>Siase</a:t>
            </a:r>
            <a:r>
              <a:rPr lang="es-MX" sz="3600" b="1" dirty="0"/>
              <a:t> </a:t>
            </a:r>
          </a:p>
        </p:txBody>
      </p:sp>
    </p:spTree>
    <p:extLst>
      <p:ext uri="{BB962C8B-B14F-4D97-AF65-F5344CB8AC3E}">
        <p14:creationId xmlns:p14="http://schemas.microsoft.com/office/powerpoint/2010/main" val="3470777227"/>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13795" y="2096064"/>
            <a:ext cx="10353761" cy="1326321"/>
          </a:xfrm>
        </p:spPr>
        <p:txBody>
          <a:bodyPr>
            <a:normAutofit fontScale="90000"/>
          </a:bodyPr>
          <a:lstStyle/>
          <a:p>
            <a:r>
              <a:rPr lang="es-MX" dirty="0"/>
              <a:t>Pasos para ver donde llego el correo: Entran al correo, </a:t>
            </a:r>
            <a:r>
              <a:rPr lang="es-MX" dirty="0" err="1"/>
              <a:t>Inbox</a:t>
            </a:r>
            <a:r>
              <a:rPr lang="es-MX" dirty="0"/>
              <a:t>, Otros</a:t>
            </a:r>
          </a:p>
        </p:txBody>
      </p:sp>
    </p:spTree>
    <p:extLst>
      <p:ext uri="{BB962C8B-B14F-4D97-AF65-F5344CB8AC3E}">
        <p14:creationId xmlns:p14="http://schemas.microsoft.com/office/powerpoint/2010/main" val="57001033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a:p>
        </p:txBody>
      </p:sp>
      <p:pic>
        <p:nvPicPr>
          <p:cNvPr id="4" name="Imagen 3"/>
          <p:cNvPicPr>
            <a:picLocks noChangeAspect="1"/>
          </p:cNvPicPr>
          <p:nvPr/>
        </p:nvPicPr>
        <p:blipFill rotWithShape="1">
          <a:blip r:embed="rId2"/>
          <a:srcRect t="6580" b="27965"/>
          <a:stretch/>
        </p:blipFill>
        <p:spPr>
          <a:xfrm>
            <a:off x="0" y="0"/>
            <a:ext cx="12192000" cy="6858000"/>
          </a:xfrm>
          <a:prstGeom prst="rect">
            <a:avLst/>
          </a:prstGeom>
        </p:spPr>
      </p:pic>
      <p:sp>
        <p:nvSpPr>
          <p:cNvPr id="5" name="Flecha abajo 8"/>
          <p:cNvSpPr/>
          <p:nvPr/>
        </p:nvSpPr>
        <p:spPr>
          <a:xfrm rot="14686953">
            <a:off x="4665681" y="4192332"/>
            <a:ext cx="635726" cy="1839058"/>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a:off x="3254949" y="5287244"/>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202760111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Starter Pack</a:t>
            </a:r>
          </a:p>
        </p:txBody>
      </p:sp>
      <p:sp>
        <p:nvSpPr>
          <p:cNvPr id="3" name="Marcador de contenido 2"/>
          <p:cNvSpPr>
            <a:spLocks noGrp="1"/>
          </p:cNvSpPr>
          <p:nvPr>
            <p:ph idx="1"/>
          </p:nvPr>
        </p:nvSpPr>
        <p:spPr/>
        <p:txBody>
          <a:bodyPr>
            <a:normAutofit/>
          </a:bodyPr>
          <a:lstStyle/>
          <a:p>
            <a:pPr algn="ctr"/>
            <a:r>
              <a:rPr lang="es-MX" sz="3600" b="1" dirty="0">
                <a:hlinkClick r:id="rId2"/>
              </a:rPr>
              <a:t>https://education.github.com/pack</a:t>
            </a:r>
            <a:r>
              <a:rPr lang="es-MX" sz="3600" b="1" dirty="0"/>
              <a:t> </a:t>
            </a:r>
          </a:p>
        </p:txBody>
      </p:sp>
      <p:sp>
        <p:nvSpPr>
          <p:cNvPr id="4" name="Flecha abajo 8"/>
          <p:cNvSpPr/>
          <p:nvPr/>
        </p:nvSpPr>
        <p:spPr>
          <a:xfrm rot="14686953">
            <a:off x="2041235" y="2185402"/>
            <a:ext cx="635726" cy="1839058"/>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5" name="Rectángulo redondeado 9"/>
          <p:cNvSpPr/>
          <p:nvPr/>
        </p:nvSpPr>
        <p:spPr>
          <a:xfrm>
            <a:off x="630503" y="3280314"/>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90362811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a:p>
        </p:txBody>
      </p:sp>
      <p:pic>
        <p:nvPicPr>
          <p:cNvPr id="4" name="Imagen 3"/>
          <p:cNvPicPr>
            <a:picLocks noChangeAspect="1"/>
          </p:cNvPicPr>
          <p:nvPr/>
        </p:nvPicPr>
        <p:blipFill>
          <a:blip r:embed="rId2"/>
          <a:stretch>
            <a:fillRect/>
          </a:stretch>
        </p:blipFill>
        <p:spPr>
          <a:xfrm>
            <a:off x="0" y="1673"/>
            <a:ext cx="12192000" cy="6854653"/>
          </a:xfrm>
          <a:prstGeom prst="rect">
            <a:avLst/>
          </a:prstGeom>
        </p:spPr>
      </p:pic>
      <p:sp>
        <p:nvSpPr>
          <p:cNvPr id="5" name="Flecha abajo 8"/>
          <p:cNvSpPr/>
          <p:nvPr/>
        </p:nvSpPr>
        <p:spPr>
          <a:xfrm rot="14686953">
            <a:off x="3739406" y="4856431"/>
            <a:ext cx="635726" cy="1839058"/>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a:off x="2328674" y="5951343"/>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362531878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a:p>
        </p:txBody>
      </p:sp>
      <p:pic>
        <p:nvPicPr>
          <p:cNvPr id="4" name="Imagen 3"/>
          <p:cNvPicPr>
            <a:picLocks noChangeAspect="1"/>
          </p:cNvPicPr>
          <p:nvPr/>
        </p:nvPicPr>
        <p:blipFill rotWithShape="1">
          <a:blip r:embed="rId2"/>
          <a:srcRect t="5928" r="50269" b="21011"/>
          <a:stretch/>
        </p:blipFill>
        <p:spPr>
          <a:xfrm>
            <a:off x="0" y="0"/>
            <a:ext cx="12192000" cy="6858000"/>
          </a:xfrm>
          <a:prstGeom prst="rect">
            <a:avLst/>
          </a:prstGeom>
        </p:spPr>
      </p:pic>
      <p:pic>
        <p:nvPicPr>
          <p:cNvPr id="6" name="Imagen 5"/>
          <p:cNvPicPr>
            <a:picLocks noChangeAspect="1"/>
          </p:cNvPicPr>
          <p:nvPr/>
        </p:nvPicPr>
        <p:blipFill rotWithShape="1">
          <a:blip r:embed="rId3"/>
          <a:srcRect l="20253" t="25108" r="25049" b="65195"/>
          <a:stretch/>
        </p:blipFill>
        <p:spPr>
          <a:xfrm>
            <a:off x="0" y="4673756"/>
            <a:ext cx="11851574" cy="1117444"/>
          </a:xfrm>
          <a:prstGeom prst="rect">
            <a:avLst/>
          </a:prstGeom>
        </p:spPr>
      </p:pic>
      <p:sp>
        <p:nvSpPr>
          <p:cNvPr id="8" name="Rectángulo redondeado 9"/>
          <p:cNvSpPr/>
          <p:nvPr/>
        </p:nvSpPr>
        <p:spPr>
          <a:xfrm>
            <a:off x="7448770" y="2895774"/>
            <a:ext cx="3989000" cy="1777982"/>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Rellenan todos los campos</a:t>
            </a:r>
          </a:p>
        </p:txBody>
      </p:sp>
    </p:spTree>
    <p:extLst>
      <p:ext uri="{BB962C8B-B14F-4D97-AF65-F5344CB8AC3E}">
        <p14:creationId xmlns:p14="http://schemas.microsoft.com/office/powerpoint/2010/main" val="23721228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p:txBody>
          <a:bodyPr/>
          <a:lstStyle/>
          <a:p>
            <a:pPr marL="0" indent="0">
              <a:buNone/>
            </a:pPr>
            <a:endParaRPr lang="es-MX" dirty="0"/>
          </a:p>
        </p:txBody>
      </p:sp>
      <p:pic>
        <p:nvPicPr>
          <p:cNvPr id="1026" name="Picture 2" descr="Resultado de imagen para pantalla azul windows 1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92001"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9885648"/>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19602" t="50593" r="18320" b="4414"/>
          <a:stretch/>
        </p:blipFill>
        <p:spPr>
          <a:xfrm>
            <a:off x="748144" y="0"/>
            <a:ext cx="11032177" cy="6858000"/>
          </a:xfrm>
          <a:prstGeom prst="rect">
            <a:avLst/>
          </a:prstGeom>
        </p:spPr>
      </p:pic>
      <p:sp>
        <p:nvSpPr>
          <p:cNvPr id="5" name="Flecha abajo 8"/>
          <p:cNvSpPr/>
          <p:nvPr/>
        </p:nvSpPr>
        <p:spPr>
          <a:xfrm rot="11002375">
            <a:off x="5110673" y="2887687"/>
            <a:ext cx="1084773" cy="2370223"/>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a:off x="2459303" y="3581543"/>
            <a:ext cx="4464012" cy="1706226"/>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Esto fue lo que puse y me funciono XD</a:t>
            </a:r>
          </a:p>
        </p:txBody>
      </p:sp>
    </p:spTree>
    <p:extLst>
      <p:ext uri="{BB962C8B-B14F-4D97-AF65-F5344CB8AC3E}">
        <p14:creationId xmlns:p14="http://schemas.microsoft.com/office/powerpoint/2010/main" val="282921002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Esto aparecerá después de Enviar petición </a:t>
            </a:r>
          </a:p>
        </p:txBody>
      </p:sp>
      <p:sp>
        <p:nvSpPr>
          <p:cNvPr id="3" name="Marcador de contenido 2"/>
          <p:cNvSpPr>
            <a:spLocks noGrp="1"/>
          </p:cNvSpPr>
          <p:nvPr>
            <p:ph idx="1"/>
          </p:nvPr>
        </p:nvSpPr>
        <p:spPr/>
        <p:txBody>
          <a:bodyPr/>
          <a:lstStyle/>
          <a:p>
            <a:endParaRPr lang="es-MX"/>
          </a:p>
        </p:txBody>
      </p:sp>
      <p:pic>
        <p:nvPicPr>
          <p:cNvPr id="4" name="Imagen 3"/>
          <p:cNvPicPr>
            <a:picLocks noChangeAspect="1"/>
          </p:cNvPicPr>
          <p:nvPr/>
        </p:nvPicPr>
        <p:blipFill rotWithShape="1">
          <a:blip r:embed="rId2"/>
          <a:srcRect t="6894" r="48538" b="35913"/>
          <a:stretch/>
        </p:blipFill>
        <p:spPr>
          <a:xfrm>
            <a:off x="0" y="1721729"/>
            <a:ext cx="11942178" cy="5136271"/>
          </a:xfrm>
          <a:prstGeom prst="rect">
            <a:avLst/>
          </a:prstGeom>
        </p:spPr>
      </p:pic>
    </p:spTree>
    <p:extLst>
      <p:ext uri="{BB962C8B-B14F-4D97-AF65-F5344CB8AC3E}">
        <p14:creationId xmlns:p14="http://schemas.microsoft.com/office/powerpoint/2010/main" val="656423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13795" y="609600"/>
            <a:ext cx="4938365" cy="1326321"/>
          </a:xfrm>
        </p:spPr>
        <p:txBody>
          <a:bodyPr/>
          <a:lstStyle/>
          <a:p>
            <a:r>
              <a:rPr lang="es-MX" dirty="0"/>
              <a:t>Checar correo </a:t>
            </a:r>
            <a:r>
              <a:rPr lang="es-MX" dirty="0" err="1"/>
              <a:t>uanl</a:t>
            </a:r>
            <a:endParaRPr lang="es-MX" dirty="0"/>
          </a:p>
        </p:txBody>
      </p:sp>
      <p:sp>
        <p:nvSpPr>
          <p:cNvPr id="3" name="Marcador de contenido 2"/>
          <p:cNvSpPr>
            <a:spLocks noGrp="1"/>
          </p:cNvSpPr>
          <p:nvPr>
            <p:ph idx="1"/>
          </p:nvPr>
        </p:nvSpPr>
        <p:spPr>
          <a:xfrm>
            <a:off x="913795" y="2096064"/>
            <a:ext cx="4938365" cy="3695136"/>
          </a:xfrm>
        </p:spPr>
        <p:txBody>
          <a:bodyPr/>
          <a:lstStyle/>
          <a:p>
            <a:r>
              <a:rPr lang="es-MX" dirty="0"/>
              <a:t>Enseguida les debe aparecer el correo de confirmación de su petición.</a:t>
            </a:r>
          </a:p>
        </p:txBody>
      </p:sp>
      <p:pic>
        <p:nvPicPr>
          <p:cNvPr id="4" name="Imagen 3"/>
          <p:cNvPicPr>
            <a:picLocks noChangeAspect="1"/>
          </p:cNvPicPr>
          <p:nvPr/>
        </p:nvPicPr>
        <p:blipFill rotWithShape="1">
          <a:blip r:embed="rId2"/>
          <a:srcRect l="69577" t="6245" b="3976"/>
          <a:stretch/>
        </p:blipFill>
        <p:spPr>
          <a:xfrm>
            <a:off x="6188075" y="1279"/>
            <a:ext cx="6003925" cy="6856721"/>
          </a:xfrm>
          <a:prstGeom prst="rect">
            <a:avLst/>
          </a:prstGeom>
        </p:spPr>
      </p:pic>
    </p:spTree>
    <p:extLst>
      <p:ext uri="{BB962C8B-B14F-4D97-AF65-F5344CB8AC3E}">
        <p14:creationId xmlns:p14="http://schemas.microsoft.com/office/powerpoint/2010/main" val="219506546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Ahora entran a:</a:t>
            </a:r>
          </a:p>
        </p:txBody>
      </p:sp>
      <p:sp>
        <p:nvSpPr>
          <p:cNvPr id="3" name="Marcador de contenido 2"/>
          <p:cNvSpPr>
            <a:spLocks noGrp="1"/>
          </p:cNvSpPr>
          <p:nvPr>
            <p:ph idx="1"/>
          </p:nvPr>
        </p:nvSpPr>
        <p:spPr/>
        <p:txBody>
          <a:bodyPr/>
          <a:lstStyle/>
          <a:p>
            <a:pPr algn="ctr"/>
            <a:r>
              <a:rPr lang="es-MX" sz="4400" b="1" dirty="0">
                <a:hlinkClick r:id="rId2"/>
              </a:rPr>
              <a:t>https://education.github.com/pack</a:t>
            </a:r>
            <a:r>
              <a:rPr lang="es-MX" sz="4400" b="1" dirty="0"/>
              <a:t> </a:t>
            </a:r>
          </a:p>
          <a:p>
            <a:endParaRPr lang="es-MX" dirty="0"/>
          </a:p>
        </p:txBody>
      </p:sp>
    </p:spTree>
    <p:extLst>
      <p:ext uri="{BB962C8B-B14F-4D97-AF65-F5344CB8AC3E}">
        <p14:creationId xmlns:p14="http://schemas.microsoft.com/office/powerpoint/2010/main" val="1544993858"/>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a:p>
        </p:txBody>
      </p:sp>
      <p:pic>
        <p:nvPicPr>
          <p:cNvPr id="4" name="Imagen 3"/>
          <p:cNvPicPr>
            <a:picLocks noChangeAspect="1"/>
          </p:cNvPicPr>
          <p:nvPr/>
        </p:nvPicPr>
        <p:blipFill rotWithShape="1">
          <a:blip r:embed="rId2"/>
          <a:srcRect l="10584" r="277" b="41299"/>
          <a:stretch/>
        </p:blipFill>
        <p:spPr>
          <a:xfrm>
            <a:off x="0" y="0"/>
            <a:ext cx="12192000" cy="6423081"/>
          </a:xfrm>
          <a:prstGeom prst="rect">
            <a:avLst/>
          </a:prstGeom>
        </p:spPr>
      </p:pic>
      <p:sp>
        <p:nvSpPr>
          <p:cNvPr id="5" name="Flecha abajo 8"/>
          <p:cNvSpPr/>
          <p:nvPr/>
        </p:nvSpPr>
        <p:spPr>
          <a:xfrm rot="10800000">
            <a:off x="9490901" y="1121930"/>
            <a:ext cx="635726" cy="1839058"/>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rot="315619">
            <a:off x="9103763" y="2406101"/>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215506824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a:p>
        </p:txBody>
      </p:sp>
      <p:pic>
        <p:nvPicPr>
          <p:cNvPr id="4" name="Imagen 3"/>
          <p:cNvPicPr>
            <a:picLocks noChangeAspect="1"/>
          </p:cNvPicPr>
          <p:nvPr/>
        </p:nvPicPr>
        <p:blipFill rotWithShape="1">
          <a:blip r:embed="rId2"/>
          <a:srcRect l="10232" t="6359" r="10999" b="11180"/>
          <a:stretch/>
        </p:blipFill>
        <p:spPr>
          <a:xfrm>
            <a:off x="2011044" y="28134"/>
            <a:ext cx="8159262" cy="6829865"/>
          </a:xfrm>
          <a:prstGeom prst="rect">
            <a:avLst/>
          </a:prstGeom>
        </p:spPr>
      </p:pic>
      <p:sp>
        <p:nvSpPr>
          <p:cNvPr id="5" name="Flecha abajo 8"/>
          <p:cNvSpPr/>
          <p:nvPr/>
        </p:nvSpPr>
        <p:spPr>
          <a:xfrm rot="5094188">
            <a:off x="6065259" y="4030446"/>
            <a:ext cx="635726" cy="4492845"/>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a:off x="7860626" y="5783712"/>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3105775095"/>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MX" sz="4800" dirty="0"/>
              <a:t>Listo</a:t>
            </a:r>
          </a:p>
        </p:txBody>
      </p:sp>
      <p:sp>
        <p:nvSpPr>
          <p:cNvPr id="3" name="Marcador de contenido 2"/>
          <p:cNvSpPr>
            <a:spLocks noGrp="1"/>
          </p:cNvSpPr>
          <p:nvPr>
            <p:ph idx="1"/>
          </p:nvPr>
        </p:nvSpPr>
        <p:spPr/>
        <p:txBody>
          <a:bodyPr>
            <a:noAutofit/>
          </a:bodyPr>
          <a:lstStyle/>
          <a:p>
            <a:pPr algn="just"/>
            <a:r>
              <a:rPr lang="es-MX" sz="4800" dirty="0"/>
              <a:t>Ahora podrás crear repositorios privados y acceder al demás contenido gratis.</a:t>
            </a:r>
            <a:endParaRPr lang="es-MX" sz="2800" dirty="0"/>
          </a:p>
        </p:txBody>
      </p:sp>
    </p:spTree>
    <p:extLst>
      <p:ext uri="{BB962C8B-B14F-4D97-AF65-F5344CB8AC3E}">
        <p14:creationId xmlns:p14="http://schemas.microsoft.com/office/powerpoint/2010/main" val="404371877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419" dirty="0"/>
              <a:t>Agradecimiento.</a:t>
            </a:r>
            <a:endParaRPr lang="es-MX" dirty="0"/>
          </a:p>
        </p:txBody>
      </p:sp>
      <p:sp>
        <p:nvSpPr>
          <p:cNvPr id="3" name="Marcador de contenido 2"/>
          <p:cNvSpPr>
            <a:spLocks noGrp="1"/>
          </p:cNvSpPr>
          <p:nvPr>
            <p:ph idx="1"/>
          </p:nvPr>
        </p:nvSpPr>
        <p:spPr>
          <a:xfrm>
            <a:off x="913795" y="2184135"/>
            <a:ext cx="10353762" cy="3695136"/>
          </a:xfrm>
        </p:spPr>
        <p:txBody>
          <a:bodyPr>
            <a:normAutofit/>
          </a:bodyPr>
          <a:lstStyle/>
          <a:p>
            <a:pPr algn="ctr"/>
            <a:r>
              <a:rPr lang="es-419" sz="2800" b="1" dirty="0"/>
              <a:t>Gracias por ver toda esta presentación.</a:t>
            </a:r>
            <a:endParaRPr lang="es-MX" sz="2800" b="1" dirty="0"/>
          </a:p>
        </p:txBody>
      </p:sp>
      <p:pic>
        <p:nvPicPr>
          <p:cNvPr id="1028" name="Picture 4" descr="Resultado de imagen para agradecimiento 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827606"/>
            <a:ext cx="12192000" cy="3477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654866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78346F"/>
      </a:dk2>
      <a:lt2>
        <a:srgbClr val="D9A8D2"/>
      </a:lt2>
      <a:accent1>
        <a:srgbClr val="CE57AB"/>
      </a:accent1>
      <a:accent2>
        <a:srgbClr val="8E8EFD"/>
      </a:accent2>
      <a:accent3>
        <a:srgbClr val="7CBCE0"/>
      </a:accent3>
      <a:accent4>
        <a:srgbClr val="70BF9F"/>
      </a:accent4>
      <a:accent5>
        <a:srgbClr val="A5B960"/>
      </a:accent5>
      <a:accent6>
        <a:srgbClr val="D47A57"/>
      </a:accent6>
      <a:hlink>
        <a:srgbClr val="D164DE"/>
      </a:hlink>
      <a:folHlink>
        <a:srgbClr val="BE87C4"/>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D4FE1632-F131-47D3-A814-99E9CD025E20}"/>
    </a:ext>
  </a:extLst>
</a:theme>
</file>

<file path=docProps/app.xml><?xml version="1.0" encoding="utf-8"?>
<Properties xmlns="http://schemas.openxmlformats.org/officeDocument/2006/extended-properties" xmlns:vt="http://schemas.openxmlformats.org/officeDocument/2006/docPropsVTypes">
  <Template/>
  <TotalTime>2352</TotalTime>
  <Words>1444</Words>
  <Application>Microsoft Office PowerPoint</Application>
  <PresentationFormat>Panorámica</PresentationFormat>
  <Paragraphs>169</Paragraphs>
  <Slides>97</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97</vt:i4>
      </vt:variant>
    </vt:vector>
  </HeadingPairs>
  <TitlesOfParts>
    <vt:vector size="102" baseType="lpstr">
      <vt:lpstr>Arial</vt:lpstr>
      <vt:lpstr>Bookman Old Style</vt:lpstr>
      <vt:lpstr>Rockwell</vt:lpstr>
      <vt:lpstr>Wingdings</vt:lpstr>
      <vt:lpstr>Damask</vt:lpstr>
      <vt:lpstr>GitHub</vt:lpstr>
      <vt:lpstr>Curso de:  git y github</vt:lpstr>
      <vt:lpstr> Introducción del curso</vt:lpstr>
      <vt:lpstr>Presentación de PowerPoint</vt:lpstr>
      <vt:lpstr>¿Qué es GIT?</vt:lpstr>
      <vt:lpstr>Presentación de PowerPoint</vt:lpstr>
      <vt:lpstr>  ¿Porque usar git?   </vt:lpstr>
      <vt:lpstr>Caso pantallazo azul</vt:lpstr>
      <vt:lpstr>Presentación de PowerPoint</vt:lpstr>
      <vt:lpstr>Caso: has usado muchas veces Control+z</vt:lpstr>
      <vt:lpstr>Presentación de PowerPoint</vt:lpstr>
      <vt:lpstr>Presentación de PowerPoint</vt:lpstr>
      <vt:lpstr>Oh no mi código desaparecio y no puedo regresar </vt:lpstr>
      <vt:lpstr>Presentación de PowerPoint</vt:lpstr>
      <vt:lpstr>Caso: Mi ide Dejo de funcionar</vt:lpstr>
      <vt:lpstr>Presentación de PowerPoint</vt:lpstr>
      <vt:lpstr>Soluciones</vt:lpstr>
      <vt:lpstr>Caso muchas copias de copias de copias</vt:lpstr>
      <vt:lpstr>Presentación de PowerPoint</vt:lpstr>
      <vt:lpstr>¿Que debería tener un buen sistema de copias de seguridad’</vt:lpstr>
      <vt:lpstr> </vt:lpstr>
      <vt:lpstr>Estos sistemas se consideran un control de versiones</vt:lpstr>
      <vt:lpstr>Sistema de control de versiones con capturas de pantalla</vt:lpstr>
      <vt:lpstr>Otras ventajas</vt:lpstr>
      <vt:lpstr>Sistemas de control de versiones </vt:lpstr>
      <vt:lpstr>¿Quien usa Git? Estas Grandes empresas lo utilizan </vt:lpstr>
      <vt:lpstr>Aclaración</vt:lpstr>
      <vt:lpstr>GIT:</vt:lpstr>
      <vt:lpstr>¿Qué es Git?</vt:lpstr>
      <vt:lpstr>¿Qué puedo hacer en Git hub? </vt:lpstr>
      <vt:lpstr>¿Que puedo hacer en la pagina web Git Hub?</vt:lpstr>
      <vt:lpstr>Además </vt:lpstr>
      <vt:lpstr>Presentación de PowerPoint</vt:lpstr>
      <vt:lpstr>GIt </vt:lpstr>
      <vt:lpstr>Ejemplo de la consola de GIT BASH</vt:lpstr>
      <vt:lpstr>Descargar Git</vt:lpstr>
      <vt:lpstr>Presentación de PowerPoint</vt:lpstr>
      <vt:lpstr>Descarga automática</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Esta es la consola de comandos GIT BASH</vt:lpstr>
      <vt:lpstr>Git hub web </vt:lpstr>
      <vt:lpstr>Empezamos con github </vt:lpstr>
      <vt:lpstr>Crearse una cuenta en GITHUB</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Repositorio</vt:lpstr>
      <vt:lpstr>Presentación de PowerPoint</vt:lpstr>
      <vt:lpstr>Planes de github  </vt:lpstr>
      <vt:lpstr>Gratuitos  </vt:lpstr>
      <vt:lpstr>Privados</vt:lpstr>
      <vt:lpstr>Presentación de PowerPoint</vt:lpstr>
      <vt:lpstr>Pestaña CODE</vt:lpstr>
      <vt:lpstr>Presentación de PowerPoint</vt:lpstr>
      <vt:lpstr>Pestaña Issue (Problemas)</vt:lpstr>
      <vt:lpstr>¿Qué puedo guardar?</vt:lpstr>
      <vt:lpstr>Requisitos del STARTer Pack </vt:lpstr>
      <vt:lpstr>Obtenga su paquete </vt:lpstr>
      <vt:lpstr>Como saber mi correo UANL</vt:lpstr>
      <vt:lpstr>Ingresan a su siase con su cuenta normal.</vt:lpstr>
      <vt:lpstr>Presentación de PowerPoint</vt:lpstr>
      <vt:lpstr>Presentación de PowerPoint</vt:lpstr>
      <vt:lpstr>Presentación de PowerPoint</vt:lpstr>
      <vt:lpstr>Verificar el correo de la escuela</vt:lpstr>
      <vt:lpstr>Link para entrar a su correo universitario</vt:lpstr>
      <vt:lpstr>Presentación de PowerPoint</vt:lpstr>
      <vt:lpstr>Pasos para ver donde llego el correo: Entran al correo, Inbox, Otros</vt:lpstr>
      <vt:lpstr>Presentación de PowerPoint</vt:lpstr>
      <vt:lpstr>Starter Pack</vt:lpstr>
      <vt:lpstr>Presentación de PowerPoint</vt:lpstr>
      <vt:lpstr>Presentación de PowerPoint</vt:lpstr>
      <vt:lpstr>Presentación de PowerPoint</vt:lpstr>
      <vt:lpstr>Esto aparecerá después de Enviar petición </vt:lpstr>
      <vt:lpstr>Checar correo uanl</vt:lpstr>
      <vt:lpstr>Ahora entran a:</vt:lpstr>
      <vt:lpstr>Presentación de PowerPoint</vt:lpstr>
      <vt:lpstr>Presentación de PowerPoint</vt:lpstr>
      <vt:lpstr>Listo</vt:lpstr>
      <vt:lpstr>Agradecimiento.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Git hub</dc:title>
  <dc:creator>Daniel</dc:creator>
  <cp:lastModifiedBy>Daniel</cp:lastModifiedBy>
  <cp:revision>61</cp:revision>
  <dcterms:created xsi:type="dcterms:W3CDTF">2017-04-08T01:12:47Z</dcterms:created>
  <dcterms:modified xsi:type="dcterms:W3CDTF">2017-04-23T01:23:44Z</dcterms:modified>
</cp:coreProperties>
</file>

<file path=docProps/thumbnail.jpeg>
</file>